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3"/>
  </p:notesMasterIdLst>
  <p:sldIdLst>
    <p:sldId id="256" r:id="rId3"/>
    <p:sldId id="257" r:id="rId4"/>
    <p:sldId id="328" r:id="rId5"/>
    <p:sldId id="390" r:id="rId6"/>
    <p:sldId id="389" r:id="rId7"/>
    <p:sldId id="326" r:id="rId8"/>
    <p:sldId id="327" r:id="rId9"/>
    <p:sldId id="329" r:id="rId10"/>
    <p:sldId id="335" r:id="rId11"/>
    <p:sldId id="336" r:id="rId12"/>
    <p:sldId id="348" r:id="rId13"/>
    <p:sldId id="349" r:id="rId14"/>
    <p:sldId id="258" r:id="rId15"/>
    <p:sldId id="259" r:id="rId16"/>
    <p:sldId id="260" r:id="rId17"/>
    <p:sldId id="352" r:id="rId18"/>
    <p:sldId id="353" r:id="rId19"/>
    <p:sldId id="354" r:id="rId20"/>
    <p:sldId id="355" r:id="rId21"/>
    <p:sldId id="356" r:id="rId22"/>
    <p:sldId id="357" r:id="rId23"/>
    <p:sldId id="360" r:id="rId24"/>
    <p:sldId id="361" r:id="rId25"/>
    <p:sldId id="362" r:id="rId26"/>
    <p:sldId id="363" r:id="rId27"/>
    <p:sldId id="364" r:id="rId28"/>
    <p:sldId id="408" r:id="rId29"/>
    <p:sldId id="262" r:id="rId30"/>
    <p:sldId id="368" r:id="rId31"/>
    <p:sldId id="263" r:id="rId32"/>
    <p:sldId id="264" r:id="rId33"/>
    <p:sldId id="369" r:id="rId34"/>
    <p:sldId id="409" r:id="rId35"/>
    <p:sldId id="410" r:id="rId36"/>
    <p:sldId id="411" r:id="rId37"/>
    <p:sldId id="412" r:id="rId38"/>
    <p:sldId id="268" r:id="rId39"/>
    <p:sldId id="269" r:id="rId40"/>
    <p:sldId id="270" r:id="rId41"/>
    <p:sldId id="271" r:id="rId42"/>
    <p:sldId id="272" r:id="rId43"/>
    <p:sldId id="273" r:id="rId44"/>
    <p:sldId id="274" r:id="rId45"/>
    <p:sldId id="289" r:id="rId46"/>
    <p:sldId id="372" r:id="rId47"/>
    <p:sldId id="373" r:id="rId48"/>
    <p:sldId id="382" r:id="rId49"/>
    <p:sldId id="383" r:id="rId50"/>
    <p:sldId id="375" r:id="rId51"/>
    <p:sldId id="376" r:id="rId52"/>
    <p:sldId id="378" r:id="rId53"/>
    <p:sldId id="379" r:id="rId54"/>
    <p:sldId id="381" r:id="rId55"/>
    <p:sldId id="290" r:id="rId56"/>
    <p:sldId id="291" r:id="rId57"/>
    <p:sldId id="292" r:id="rId58"/>
    <p:sldId id="301" r:id="rId59"/>
    <p:sldId id="302" r:id="rId60"/>
    <p:sldId id="435" r:id="rId61"/>
    <p:sldId id="436" r:id="rId62"/>
    <p:sldId id="437" r:id="rId63"/>
    <p:sldId id="438" r:id="rId64"/>
    <p:sldId id="440" r:id="rId65"/>
    <p:sldId id="434" r:id="rId66"/>
    <p:sldId id="417" r:id="rId67"/>
    <p:sldId id="418" r:id="rId68"/>
    <p:sldId id="430" r:id="rId69"/>
    <p:sldId id="431" r:id="rId70"/>
    <p:sldId id="432" r:id="rId71"/>
    <p:sldId id="433" r:id="rId72"/>
    <p:sldId id="425" r:id="rId73"/>
    <p:sldId id="446" r:id="rId74"/>
    <p:sldId id="441" r:id="rId75"/>
    <p:sldId id="442" r:id="rId76"/>
    <p:sldId id="443" r:id="rId77"/>
    <p:sldId id="444" r:id="rId78"/>
    <p:sldId id="445" r:id="rId79"/>
    <p:sldId id="424" r:id="rId80"/>
    <p:sldId id="439" r:id="rId81"/>
    <p:sldId id="385" r:id="rId82"/>
    <p:sldId id="394" r:id="rId83"/>
    <p:sldId id="386" r:id="rId84"/>
    <p:sldId id="388" r:id="rId85"/>
    <p:sldId id="423" r:id="rId86"/>
    <p:sldId id="427" r:id="rId87"/>
    <p:sldId id="428" r:id="rId88"/>
    <p:sldId id="429" r:id="rId89"/>
    <p:sldId id="421" r:id="rId90"/>
    <p:sldId id="422" r:id="rId91"/>
    <p:sldId id="384"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3262" autoAdjust="0"/>
  </p:normalViewPr>
  <p:slideViewPr>
    <p:cSldViewPr snapToGrid="0">
      <p:cViewPr varScale="1">
        <p:scale>
          <a:sx n="78" d="100"/>
          <a:sy n="78" d="100"/>
        </p:scale>
        <p:origin x="1056" y="84"/>
      </p:cViewPr>
      <p:guideLst/>
    </p:cSldViewPr>
  </p:slideViewPr>
  <p:notesTextViewPr>
    <p:cViewPr>
      <p:scale>
        <a:sx n="1" d="1"/>
        <a:sy n="1" d="1"/>
      </p:scale>
      <p:origin x="0" y="0"/>
    </p:cViewPr>
  </p:notesTextViewPr>
  <p:sorterViewPr>
    <p:cViewPr>
      <p:scale>
        <a:sx n="100" d="100"/>
        <a:sy n="100" d="100"/>
      </p:scale>
      <p:origin x="0" y="-194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F2F68-B67E-4EA0-984B-6ACAFF59AFD5}" type="datetimeFigureOut">
              <a:rPr lang="en-US" smtClean="0"/>
              <a:t>11/12/2018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577CE-E2C6-41D4-B648-29BE4BE42458}" type="slidenum">
              <a:rPr lang="en-US" smtClean="0"/>
              <a:t>‹#›</a:t>
            </a:fld>
            <a:endParaRPr lang="en-US"/>
          </a:p>
        </p:txBody>
      </p:sp>
    </p:spTree>
    <p:extLst>
      <p:ext uri="{BB962C8B-B14F-4D97-AF65-F5344CB8AC3E}">
        <p14:creationId xmlns:p14="http://schemas.microsoft.com/office/powerpoint/2010/main" val="99556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a:t>
            </a:fld>
            <a:endParaRPr lang="en-US"/>
          </a:p>
        </p:txBody>
      </p:sp>
    </p:spTree>
    <p:extLst>
      <p:ext uri="{BB962C8B-B14F-4D97-AF65-F5344CB8AC3E}">
        <p14:creationId xmlns:p14="http://schemas.microsoft.com/office/powerpoint/2010/main" val="69326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the</a:t>
            </a:r>
            <a:r>
              <a:rPr lang="en-US" baseline="0" dirty="0" smtClean="0"/>
              <a:t> sample mean is 105.5?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25</a:t>
            </a:fld>
            <a:endParaRPr lang="en-US"/>
          </a:p>
        </p:txBody>
      </p:sp>
    </p:spTree>
    <p:extLst>
      <p:ext uri="{BB962C8B-B14F-4D97-AF65-F5344CB8AC3E}">
        <p14:creationId xmlns:p14="http://schemas.microsoft.com/office/powerpoint/2010/main" val="312849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moved this far without even looking at our data!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27</a:t>
            </a:fld>
            <a:endParaRPr lang="en-US"/>
          </a:p>
        </p:txBody>
      </p:sp>
    </p:spTree>
    <p:extLst>
      <p:ext uri="{BB962C8B-B14F-4D97-AF65-F5344CB8AC3E}">
        <p14:creationId xmlns:p14="http://schemas.microsoft.com/office/powerpoint/2010/main" val="4184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Ahhh</a:t>
            </a:r>
            <a:r>
              <a:rPr lang="en-US" dirty="0" smtClean="0"/>
              <a:t>, the famous z-score!! </a:t>
            </a:r>
          </a:p>
          <a:p>
            <a:endParaRPr lang="en-US" dirty="0" smtClean="0"/>
          </a:p>
          <a:p>
            <a:r>
              <a:rPr lang="en-US" dirty="0" smtClean="0"/>
              <a:t>Restate</a:t>
            </a:r>
            <a:r>
              <a:rPr lang="en-US" baseline="0" dirty="0" smtClean="0"/>
              <a:t>s the data into z standard errors from the known population mean.</a:t>
            </a:r>
          </a:p>
          <a:p>
            <a:endParaRPr lang="en-US" baseline="0" dirty="0" smtClean="0"/>
          </a:p>
          <a:p>
            <a:r>
              <a:rPr lang="en-US" baseline="0" dirty="0" smtClean="0"/>
              <a:t>Put on board?</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29</a:t>
            </a:fld>
            <a:endParaRPr lang="en-US"/>
          </a:p>
        </p:txBody>
      </p:sp>
    </p:spTree>
    <p:extLst>
      <p:ext uri="{BB962C8B-B14F-4D97-AF65-F5344CB8AC3E}">
        <p14:creationId xmlns:p14="http://schemas.microsoft.com/office/powerpoint/2010/main" val="27304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a:t>
            </a:r>
          </a:p>
          <a:p>
            <a:endParaRPr lang="en-US" dirty="0" smtClean="0"/>
          </a:p>
          <a:p>
            <a:r>
              <a:rPr lang="en-US" dirty="0" smtClean="0"/>
              <a:t>Is it </a:t>
            </a:r>
            <a:r>
              <a:rPr lang="en-US" dirty="0" err="1" smtClean="0"/>
              <a:t>signf</a:t>
            </a:r>
            <a:r>
              <a:rPr lang="en-US" dirty="0" smtClean="0"/>
              <a:t>? Does it support the alternative hypothesis?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31</a:t>
            </a:fld>
            <a:endParaRPr lang="en-US"/>
          </a:p>
        </p:txBody>
      </p:sp>
    </p:spTree>
    <p:extLst>
      <p:ext uri="{BB962C8B-B14F-4D97-AF65-F5344CB8AC3E}">
        <p14:creationId xmlns:p14="http://schemas.microsoft.com/office/powerpoint/2010/main" val="336106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lookup – </a:t>
            </a:r>
          </a:p>
          <a:p>
            <a:endParaRPr lang="en-US" dirty="0" smtClean="0"/>
          </a:p>
          <a:p>
            <a:r>
              <a:rPr lang="en-US" dirty="0" smtClean="0"/>
              <a:t>The “other” confidence region – beware!!</a:t>
            </a:r>
          </a:p>
          <a:p>
            <a:endParaRPr lang="en-US" dirty="0" smtClean="0"/>
          </a:p>
          <a:p>
            <a:r>
              <a:rPr lang="en-US" dirty="0" smtClean="0"/>
              <a:t>p&lt; ,</a:t>
            </a:r>
            <a:r>
              <a:rPr lang="en-US" baseline="0" dirty="0" smtClean="0"/>
              <a:t> not ==, computers!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32</a:t>
            </a:fld>
            <a:endParaRPr lang="en-US"/>
          </a:p>
        </p:txBody>
      </p:sp>
    </p:spTree>
    <p:extLst>
      <p:ext uri="{BB962C8B-B14F-4D97-AF65-F5344CB8AC3E}">
        <p14:creationId xmlns:p14="http://schemas.microsoft.com/office/powerpoint/2010/main" val="137673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“good” p-value?</a:t>
            </a:r>
          </a:p>
          <a:p>
            <a:endParaRPr lang="en-US" dirty="0" smtClean="0"/>
          </a:p>
          <a:p>
            <a:r>
              <a:rPr lang="en-US" dirty="0" smtClean="0"/>
              <a:t>History</a:t>
            </a:r>
            <a:r>
              <a:rPr lang="en-US" baseline="0" dirty="0" smtClean="0"/>
              <a:t> of alpha (tables) 0.1, 0.05. 0.01</a:t>
            </a:r>
          </a:p>
          <a:p>
            <a:endParaRPr lang="en-US" baseline="0" dirty="0" smtClean="0"/>
          </a:p>
          <a:p>
            <a:r>
              <a:rPr lang="en-US" baseline="0" dirty="0" smtClean="0"/>
              <a:t>Field 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35</a:t>
            </a:fld>
            <a:endParaRPr lang="en-US"/>
          </a:p>
        </p:txBody>
      </p:sp>
    </p:spTree>
    <p:extLst>
      <p:ext uri="{BB962C8B-B14F-4D97-AF65-F5344CB8AC3E}">
        <p14:creationId xmlns:p14="http://schemas.microsoft.com/office/powerpoint/2010/main" val="3526583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readings – statistically significant does not mean interesting</a:t>
            </a:r>
          </a:p>
          <a:p>
            <a:endParaRPr lang="en-US" dirty="0" smtClean="0"/>
          </a:p>
          <a:p>
            <a:r>
              <a:rPr lang="en-US" dirty="0" smtClean="0"/>
              <a:t>“there is sufficient</a:t>
            </a:r>
            <a:r>
              <a:rPr lang="en-US" baseline="0" dirty="0" smtClean="0"/>
              <a:t> evidence to support the hypothesis that…”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36</a:t>
            </a:fld>
            <a:endParaRPr lang="en-US"/>
          </a:p>
        </p:txBody>
      </p:sp>
    </p:spTree>
    <p:extLst>
      <p:ext uri="{BB962C8B-B14F-4D97-AF65-F5344CB8AC3E}">
        <p14:creationId xmlns:p14="http://schemas.microsoft.com/office/powerpoint/2010/main" val="188273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Permutation – built </a:t>
            </a:r>
            <a:r>
              <a:rPr lang="en-US" dirty="0" err="1" smtClean="0"/>
              <a:t>dist</a:t>
            </a:r>
            <a:r>
              <a:rPr lang="en-US" dirty="0" smtClean="0"/>
              <a:t>, counted extremes – empirically arrived at the p-value</a:t>
            </a:r>
          </a:p>
          <a:p>
            <a:endParaRPr lang="en-US" dirty="0" smtClean="0"/>
          </a:p>
          <a:p>
            <a:r>
              <a:rPr lang="en-US" dirty="0" smtClean="0"/>
              <a:t>Now a formula</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37</a:t>
            </a:fld>
            <a:endParaRPr lang="en-US"/>
          </a:p>
        </p:txBody>
      </p:sp>
    </p:spTree>
    <p:extLst>
      <p:ext uri="{BB962C8B-B14F-4D97-AF65-F5344CB8AC3E}">
        <p14:creationId xmlns:p14="http://schemas.microsoft.com/office/powerpoint/2010/main" val="332141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would you get the critical values in R?</a:t>
            </a:r>
          </a:p>
          <a:p>
            <a:endParaRPr lang="en-US" dirty="0" smtClean="0"/>
          </a:p>
          <a:p>
            <a:r>
              <a:rPr lang="en-US" dirty="0" smtClean="0"/>
              <a:t>How would you compute the critical values?</a:t>
            </a:r>
          </a:p>
          <a:p>
            <a:r>
              <a:rPr lang="en-US" dirty="0" err="1" smtClean="0"/>
              <a:t>Qnorm</a:t>
            </a:r>
            <a:r>
              <a:rPr lang="en-US" dirty="0" smtClean="0"/>
              <a:t>(.025), </a:t>
            </a:r>
            <a:r>
              <a:rPr lang="en-US" dirty="0" err="1" smtClean="0"/>
              <a:t>qnorm</a:t>
            </a:r>
            <a:r>
              <a:rPr lang="en-US" dirty="0" smtClean="0"/>
              <a:t>(.975)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38</a:t>
            </a:fld>
            <a:endParaRPr lang="en-US"/>
          </a:p>
        </p:txBody>
      </p:sp>
    </p:spTree>
    <p:extLst>
      <p:ext uri="{BB962C8B-B14F-4D97-AF65-F5344CB8AC3E}">
        <p14:creationId xmlns:p14="http://schemas.microsoft.com/office/powerpoint/2010/main" val="2271496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making your data look like the unit-normal, </a:t>
            </a:r>
          </a:p>
          <a:p>
            <a:endParaRPr lang="en-US" dirty="0" smtClean="0"/>
          </a:p>
          <a:p>
            <a:r>
              <a:rPr lang="en-US" dirty="0" smtClean="0"/>
              <a:t>Make the unit-normal look</a:t>
            </a:r>
            <a:r>
              <a:rPr lang="en-US" baseline="0" dirty="0" smtClean="0"/>
              <a:t> like your data. </a:t>
            </a:r>
          </a:p>
          <a:p>
            <a:endParaRPr lang="en-US" baseline="0"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39</a:t>
            </a:fld>
            <a:endParaRPr lang="en-US"/>
          </a:p>
        </p:txBody>
      </p:sp>
    </p:spTree>
    <p:extLst>
      <p:ext uri="{BB962C8B-B14F-4D97-AF65-F5344CB8AC3E}">
        <p14:creationId xmlns:p14="http://schemas.microsoft.com/office/powerpoint/2010/main" val="35172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of possible parameters</a:t>
            </a:r>
            <a:r>
              <a:rPr lang="en-US" baseline="0" dirty="0" smtClean="0"/>
              <a:t> that are compatible with my data</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a:t>
            </a:fld>
            <a:endParaRPr lang="en-US"/>
          </a:p>
        </p:txBody>
      </p:sp>
    </p:spTree>
    <p:extLst>
      <p:ext uri="{BB962C8B-B14F-4D97-AF65-F5344CB8AC3E}">
        <p14:creationId xmlns:p14="http://schemas.microsoft.com/office/powerpoint/2010/main" val="103257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 situation!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45</a:t>
            </a:fld>
            <a:endParaRPr lang="en-US"/>
          </a:p>
        </p:txBody>
      </p:sp>
    </p:spTree>
    <p:extLst>
      <p:ext uri="{BB962C8B-B14F-4D97-AF65-F5344CB8AC3E}">
        <p14:creationId xmlns:p14="http://schemas.microsoft.com/office/powerpoint/2010/main" val="406666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55</a:t>
            </a:fld>
            <a:endParaRPr lang="en-US"/>
          </a:p>
        </p:txBody>
      </p:sp>
    </p:spTree>
    <p:extLst>
      <p:ext uri="{BB962C8B-B14F-4D97-AF65-F5344CB8AC3E}">
        <p14:creationId xmlns:p14="http://schemas.microsoft.com/office/powerpoint/2010/main" val="202322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school!</a:t>
            </a:r>
          </a:p>
          <a:p>
            <a:endParaRPr lang="en-US" dirty="0" smtClean="0"/>
          </a:p>
          <a:p>
            <a:r>
              <a:rPr lang="en-US" dirty="0" smtClean="0"/>
              <a:t>But, luckily,</a:t>
            </a:r>
            <a:r>
              <a:rPr lang="en-US" baseline="0" dirty="0" smtClean="0"/>
              <a:t> we have computers!!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56</a:t>
            </a:fld>
            <a:endParaRPr lang="en-US"/>
          </a:p>
        </p:txBody>
      </p:sp>
    </p:spTree>
    <p:extLst>
      <p:ext uri="{BB962C8B-B14F-4D97-AF65-F5344CB8AC3E}">
        <p14:creationId xmlns:p14="http://schemas.microsoft.com/office/powerpoint/2010/main" val="98880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the danger of playing with your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58</a:t>
            </a:fld>
            <a:endParaRPr lang="en-US"/>
          </a:p>
        </p:txBody>
      </p:sp>
    </p:spTree>
    <p:extLst>
      <p:ext uri="{BB962C8B-B14F-4D97-AF65-F5344CB8AC3E}">
        <p14:creationId xmlns:p14="http://schemas.microsoft.com/office/powerpoint/2010/main" val="76897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P-vale and confidence interval</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60</a:t>
            </a:fld>
            <a:endParaRPr lang="en-US"/>
          </a:p>
        </p:txBody>
      </p:sp>
    </p:spTree>
    <p:extLst>
      <p:ext uri="{BB962C8B-B14F-4D97-AF65-F5344CB8AC3E}">
        <p14:creationId xmlns:p14="http://schemas.microsoft.com/office/powerpoint/2010/main" val="3405175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Symmetric!! </a:t>
            </a:r>
          </a:p>
          <a:p>
            <a:endParaRPr lang="en-US" dirty="0" smtClean="0"/>
          </a:p>
          <a:p>
            <a:r>
              <a:rPr lang="en-US" dirty="0" smtClean="0"/>
              <a:t>Required when bootstrapping?</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65</a:t>
            </a:fld>
            <a:endParaRPr lang="en-US"/>
          </a:p>
        </p:txBody>
      </p:sp>
    </p:spTree>
    <p:extLst>
      <p:ext uri="{BB962C8B-B14F-4D97-AF65-F5344CB8AC3E}">
        <p14:creationId xmlns:p14="http://schemas.microsoft.com/office/powerpoint/2010/main" val="63094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find the range</a:t>
            </a:r>
            <a:r>
              <a:rPr lang="en-US" baseline="0" dirty="0" smtClean="0"/>
              <a:t> of possible values for the population underlying our sample,</a:t>
            </a:r>
          </a:p>
          <a:p>
            <a:r>
              <a:rPr lang="en-US" baseline="0" dirty="0" smtClean="0"/>
              <a:t>Is the null mean in there?</a:t>
            </a:r>
          </a:p>
          <a:p>
            <a:endParaRPr lang="en-US" baseline="0" dirty="0" smtClean="0"/>
          </a:p>
          <a:p>
            <a:r>
              <a:rPr lang="en-US" baseline="0" dirty="0" smtClean="0"/>
              <a:t>Then our mean isn’t so special, is it?</a:t>
            </a:r>
          </a:p>
        </p:txBody>
      </p:sp>
      <p:sp>
        <p:nvSpPr>
          <p:cNvPr id="4" name="Slide Number Placeholder 3"/>
          <p:cNvSpPr>
            <a:spLocks noGrp="1"/>
          </p:cNvSpPr>
          <p:nvPr>
            <p:ph type="sldNum" sz="quarter" idx="10"/>
          </p:nvPr>
        </p:nvSpPr>
        <p:spPr/>
        <p:txBody>
          <a:bodyPr/>
          <a:lstStyle/>
          <a:p>
            <a:fld id="{69B577CE-E2C6-41D4-B648-29BE4BE42458}" type="slidenum">
              <a:rPr lang="en-US" smtClean="0"/>
              <a:t>66</a:t>
            </a:fld>
            <a:endParaRPr lang="en-US"/>
          </a:p>
        </p:txBody>
      </p:sp>
    </p:spTree>
    <p:extLst>
      <p:ext uri="{BB962C8B-B14F-4D97-AF65-F5344CB8AC3E}">
        <p14:creationId xmlns:p14="http://schemas.microsoft.com/office/powerpoint/2010/main" val="3330858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confidence region – beware!!</a:t>
            </a:r>
          </a:p>
          <a:p>
            <a:endParaRPr lang="en-US" dirty="0" smtClean="0"/>
          </a:p>
          <a:p>
            <a:r>
              <a:rPr lang="en-US" dirty="0" smtClean="0"/>
              <a:t>Region of acceptance/rejection – totally about critical values and the # to beat.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71</a:t>
            </a:fld>
            <a:endParaRPr lang="en-US"/>
          </a:p>
        </p:txBody>
      </p:sp>
    </p:spTree>
    <p:extLst>
      <p:ext uri="{BB962C8B-B14F-4D97-AF65-F5344CB8AC3E}">
        <p14:creationId xmlns:p14="http://schemas.microsoft.com/office/powerpoint/2010/main" val="408588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solidFill>
                  <a:prstClr val="black"/>
                </a:solidFill>
                <a:latin typeface="Lato" charset="0"/>
                <a:ea typeface="Lato" charset="0"/>
                <a:cs typeface="Lato" charset="0"/>
              </a:rPr>
              <a:t>Note: The standard deviation used to create both sampling distributions is 3. Why?</a:t>
            </a:r>
          </a:p>
          <a:p>
            <a:endParaRPr lang="en-US" dirty="0"/>
          </a:p>
        </p:txBody>
      </p:sp>
      <p:sp>
        <p:nvSpPr>
          <p:cNvPr id="4" name="Slide Number Placeholder 3"/>
          <p:cNvSpPr>
            <a:spLocks noGrp="1"/>
          </p:cNvSpPr>
          <p:nvPr>
            <p:ph type="sldNum" sz="quarter" idx="10"/>
          </p:nvPr>
        </p:nvSpPr>
        <p:spPr/>
        <p:txBody>
          <a:bodyPr/>
          <a:lstStyle/>
          <a:p>
            <a:fld id="{097EE338-FF22-4E44-AB3D-B8908C6BFA36}" type="slidenum">
              <a:rPr lang="en-US" smtClean="0"/>
              <a:t>77</a:t>
            </a:fld>
            <a:endParaRPr lang="en-US"/>
          </a:p>
        </p:txBody>
      </p:sp>
    </p:spTree>
    <p:extLst>
      <p:ext uri="{BB962C8B-B14F-4D97-AF65-F5344CB8AC3E}">
        <p14:creationId xmlns:p14="http://schemas.microsoft.com/office/powerpoint/2010/main" val="68819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possible parameters, and</a:t>
            </a:r>
            <a:r>
              <a:rPr lang="en-US" baseline="0" dirty="0" smtClean="0"/>
              <a:t> hypotheses about them</a:t>
            </a:r>
            <a:endParaRPr lang="en-US" dirty="0" smtClean="0"/>
          </a:p>
          <a:p>
            <a:endParaRPr lang="en-US" dirty="0" smtClean="0"/>
          </a:p>
          <a:p>
            <a:r>
              <a:rPr lang="en-US" dirty="0" smtClean="0"/>
              <a:t>Other paradigms than reject-support.</a:t>
            </a:r>
            <a:r>
              <a:rPr lang="en-US" baseline="0" dirty="0" smtClean="0"/>
              <a:t>  </a:t>
            </a:r>
            <a:r>
              <a:rPr lang="en-US" dirty="0" smtClean="0"/>
              <a:t>NEVER accept.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a:t>
            </a:fld>
            <a:endParaRPr lang="en-US"/>
          </a:p>
        </p:txBody>
      </p:sp>
    </p:spTree>
    <p:extLst>
      <p:ext uri="{BB962C8B-B14F-4D97-AF65-F5344CB8AC3E}">
        <p14:creationId xmlns:p14="http://schemas.microsoft.com/office/powerpoint/2010/main" val="238276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 a sample down to a statistic, and have a hypothesis about it</a:t>
            </a:r>
          </a:p>
          <a:p>
            <a:endParaRPr lang="en-US" dirty="0" smtClean="0"/>
          </a:p>
          <a:p>
            <a:r>
              <a:rPr lang="en-US" dirty="0" smtClean="0"/>
              <a:t>Conditioned on null – what would </a:t>
            </a:r>
            <a:r>
              <a:rPr lang="en-US" dirty="0" err="1" smtClean="0"/>
              <a:t>dist</a:t>
            </a:r>
            <a:r>
              <a:rPr lang="en-US" dirty="0" smtClean="0"/>
              <a:t> look like if null</a:t>
            </a:r>
            <a:r>
              <a:rPr lang="en-US" baseline="0" dirty="0" smtClean="0"/>
              <a:t> were true? How does H1 compare?</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a:t>
            </a:fld>
            <a:endParaRPr lang="en-US"/>
          </a:p>
        </p:txBody>
      </p:sp>
    </p:spTree>
    <p:extLst>
      <p:ext uri="{BB962C8B-B14F-4D97-AF65-F5344CB8AC3E}">
        <p14:creationId xmlns:p14="http://schemas.microsoft.com/office/powerpoint/2010/main" val="143711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Won’t see the sampling</a:t>
            </a:r>
            <a:r>
              <a:rPr lang="en-US" baseline="0" dirty="0" smtClean="0"/>
              <a:t> distribution</a:t>
            </a:r>
            <a:r>
              <a:rPr lang="en-US" dirty="0" smtClean="0"/>
              <a:t> – use probability theory to infer (under assumptions)</a:t>
            </a:r>
          </a:p>
          <a:p>
            <a:endParaRPr lang="en-US" dirty="0" smtClean="0"/>
          </a:p>
          <a:p>
            <a:r>
              <a:rPr lang="en-US" dirty="0" smtClean="0"/>
              <a:t>Like the </a:t>
            </a:r>
            <a:r>
              <a:rPr lang="en-US" baseline="0" dirty="0" smtClean="0"/>
              <a:t> - </a:t>
            </a:r>
            <a:r>
              <a:rPr lang="en-US" dirty="0" smtClean="0"/>
              <a:t>Recall SEM = sigma/</a:t>
            </a:r>
            <a:r>
              <a:rPr lang="en-US" dirty="0" err="1" smtClean="0"/>
              <a:t>sqrt</a:t>
            </a:r>
            <a:r>
              <a:rPr lang="en-US" dirty="0" smtClean="0"/>
              <a:t>(n=sample size)</a:t>
            </a:r>
          </a:p>
          <a:p>
            <a:endParaRPr lang="en-US" dirty="0" smtClean="0"/>
          </a:p>
          <a:p>
            <a:r>
              <a:rPr lang="en-US" dirty="0" smtClean="0"/>
              <a:t>Different</a:t>
            </a:r>
            <a:r>
              <a:rPr lang="en-US" baseline="0" dirty="0" smtClean="0"/>
              <a:t> SE </a:t>
            </a:r>
            <a:r>
              <a:rPr lang="en-US" baseline="0" dirty="0" err="1" smtClean="0"/>
              <a:t>calc</a:t>
            </a:r>
            <a:r>
              <a:rPr lang="en-US" baseline="0" dirty="0" smtClean="0"/>
              <a:t> for different random </a:t>
            </a:r>
            <a:r>
              <a:rPr lang="en-US" baseline="0" dirty="0" err="1" smtClean="0"/>
              <a:t>vars</a:t>
            </a:r>
            <a:r>
              <a:rPr lang="en-US" baseline="0" dirty="0" smtClean="0"/>
              <a:t>/ distributions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8</a:t>
            </a:fld>
            <a:endParaRPr lang="en-US"/>
          </a:p>
        </p:txBody>
      </p:sp>
    </p:spTree>
    <p:extLst>
      <p:ext uri="{BB962C8B-B14F-4D97-AF65-F5344CB8AC3E}">
        <p14:creationId xmlns:p14="http://schemas.microsoft.com/office/powerpoint/2010/main" val="1128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in means, medians</a:t>
            </a:r>
          </a:p>
          <a:p>
            <a:r>
              <a:rPr lang="en-US" dirty="0" smtClean="0"/>
              <a:t>Proportion</a:t>
            </a:r>
            <a:r>
              <a:rPr lang="en-US" baseline="0" dirty="0" smtClean="0"/>
              <a:t> and diff in proportion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9</a:t>
            </a:fld>
            <a:endParaRPr lang="en-US"/>
          </a:p>
        </p:txBody>
      </p:sp>
    </p:spTree>
    <p:extLst>
      <p:ext uri="{BB962C8B-B14F-4D97-AF65-F5344CB8AC3E}">
        <p14:creationId xmlns:p14="http://schemas.microsoft.com/office/powerpoint/2010/main" val="39416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Notation</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10</a:t>
            </a:fld>
            <a:endParaRPr lang="en-US"/>
          </a:p>
        </p:txBody>
      </p:sp>
    </p:spTree>
    <p:extLst>
      <p:ext uri="{BB962C8B-B14F-4D97-AF65-F5344CB8AC3E}">
        <p14:creationId xmlns:p14="http://schemas.microsoft.com/office/powerpoint/2010/main" val="85237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what we know about the population and the</a:t>
            </a:r>
            <a:r>
              <a:rPr lang="en-US" baseline="0" dirty="0" smtClean="0"/>
              <a:t> statistic of interest</a:t>
            </a:r>
            <a:endParaRPr lang="en-US" dirty="0" smtClean="0"/>
          </a:p>
          <a:p>
            <a:endParaRPr lang="en-US" dirty="0" smtClean="0"/>
          </a:p>
          <a:p>
            <a:r>
              <a:rPr lang="en-US" dirty="0" smtClean="0"/>
              <a:t>Theta</a:t>
            </a:r>
            <a:r>
              <a:rPr lang="en-US" baseline="0" dirty="0" smtClean="0"/>
              <a:t> – based on hypothesis (mean, </a:t>
            </a:r>
            <a:r>
              <a:rPr lang="en-US" baseline="0" dirty="0" err="1" smtClean="0"/>
              <a:t>etc</a:t>
            </a:r>
            <a:r>
              <a:rPr lang="en-US" baseline="0" dirty="0" smtClean="0"/>
              <a:t>)</a:t>
            </a:r>
            <a:endParaRPr lang="en-US" dirty="0" smtClean="0"/>
          </a:p>
          <a:p>
            <a:r>
              <a:rPr lang="en-US" dirty="0" smtClean="0"/>
              <a:t>Theta Hat</a:t>
            </a:r>
            <a:r>
              <a:rPr lang="en-US" baseline="0" dirty="0" smtClean="0"/>
              <a:t> – estimate based on the sample</a:t>
            </a:r>
          </a:p>
          <a:p>
            <a:r>
              <a:rPr lang="en-US" dirty="0" smtClean="0"/>
              <a:t>Theta – estimate based on the null </a:t>
            </a:r>
            <a:r>
              <a:rPr lang="en-US" dirty="0" err="1" smtClean="0"/>
              <a:t>dist</a:t>
            </a:r>
            <a:r>
              <a:rPr lang="en-US" dirty="0" smtClean="0"/>
              <a:t> (in this case assumed</a:t>
            </a:r>
            <a:r>
              <a:rPr lang="en-US" baseline="0" dirty="0" smtClean="0"/>
              <a:t> and known)</a:t>
            </a:r>
            <a:endParaRPr lang="en-US" dirty="0" smtClean="0"/>
          </a:p>
          <a:p>
            <a:endParaRPr lang="en-US" dirty="0" smtClean="0"/>
          </a:p>
          <a:p>
            <a:r>
              <a:rPr lang="en-US" dirty="0" smtClean="0"/>
              <a:t>2 we know, 1</a:t>
            </a:r>
            <a:r>
              <a:rPr lang="en-US" baseline="0" dirty="0" smtClean="0"/>
              <a:t> we don’t, yet…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18</a:t>
            </a:fld>
            <a:endParaRPr lang="en-US"/>
          </a:p>
        </p:txBody>
      </p:sp>
    </p:spTree>
    <p:extLst>
      <p:ext uri="{BB962C8B-B14F-4D97-AF65-F5344CB8AC3E}">
        <p14:creationId xmlns:p14="http://schemas.microsoft.com/office/powerpoint/2010/main" val="211059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19</a:t>
            </a:fld>
            <a:endParaRPr lang="en-US"/>
          </a:p>
        </p:txBody>
      </p:sp>
    </p:spTree>
    <p:extLst>
      <p:ext uri="{BB962C8B-B14F-4D97-AF65-F5344CB8AC3E}">
        <p14:creationId xmlns:p14="http://schemas.microsoft.com/office/powerpoint/2010/main" val="264633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Monday, November 12,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Monday, November 12,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Monday, November 12,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Monday, November 12,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Monday, November 12, 2018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Monday, November 12,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Monday, November 12,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Monday, November 12,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Monday, November 12,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Monday, November 12,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Monday, November 12,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11/12/2018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11/12/2018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11/12/2018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11/12/2018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Monday, November 12, 2018</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11.bin"/><Relationship Id="rId18" Type="http://schemas.openxmlformats.org/officeDocument/2006/relationships/image" Target="../media/image59.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56.emf"/><Relationship Id="rId17" Type="http://schemas.openxmlformats.org/officeDocument/2006/relationships/oleObject" Target="../embeddings/oleObject13.bin"/><Relationship Id="rId2" Type="http://schemas.openxmlformats.org/officeDocument/2006/relationships/slideLayout" Target="../slideLayouts/slideLayout13.xml"/><Relationship Id="rId16" Type="http://schemas.openxmlformats.org/officeDocument/2006/relationships/image" Target="../media/image58.emf"/><Relationship Id="rId1" Type="http://schemas.openxmlformats.org/officeDocument/2006/relationships/vmlDrawing" Target="../drawings/vmlDrawing5.vml"/><Relationship Id="rId6" Type="http://schemas.openxmlformats.org/officeDocument/2006/relationships/image" Target="../media/image53.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9.bin"/><Relationship Id="rId14" Type="http://schemas.openxmlformats.org/officeDocument/2006/relationships/image" Target="../media/image57.emf"/></Relationships>
</file>

<file path=ppt/slides/_rels/slide7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1.emf"/><Relationship Id="rId5" Type="http://schemas.openxmlformats.org/officeDocument/2006/relationships/oleObject" Target="../embeddings/oleObject15.bin"/><Relationship Id="rId10" Type="http://schemas.openxmlformats.org/officeDocument/2006/relationships/image" Target="../media/image63.emf"/><Relationship Id="rId4" Type="http://schemas.openxmlformats.org/officeDocument/2006/relationships/image" Target="../media/image60.emf"/><Relationship Id="rId9" Type="http://schemas.openxmlformats.org/officeDocument/2006/relationships/oleObject" Target="../embeddings/oleObject17.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67.emf"/><Relationship Id="rId7" Type="http://schemas.openxmlformats.org/officeDocument/2006/relationships/image" Target="../media/image65.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64.emf"/><Relationship Id="rId4" Type="http://schemas.openxmlformats.org/officeDocument/2006/relationships/oleObject" Target="../embeddings/oleObject18.bin"/><Relationship Id="rId9" Type="http://schemas.openxmlformats.org/officeDocument/2006/relationships/image" Target="../media/image66.emf"/></Relationships>
</file>

<file path=ppt/slides/_rels/slide76.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69.e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68.emf"/><Relationship Id="rId4" Type="http://schemas.openxmlformats.org/officeDocument/2006/relationships/oleObject" Target="../embeddings/oleObject21.bin"/></Relationships>
</file>

<file path=ppt/slides/_rels/slide7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7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13.xml"/><Relationship Id="rId4" Type="http://schemas.openxmlformats.org/officeDocument/2006/relationships/image" Target="../media/image75.emf"/></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a:t>
            </a:r>
            <a:r>
              <a:rPr lang="en-US" sz="4000" dirty="0" smtClean="0"/>
              <a:t>Testing and Confidence Intervals</a:t>
            </a:r>
            <a:endParaRPr lang="en-US" sz="4000" dirty="0"/>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pPr lvl="1"/>
            <a:r>
              <a:rPr lang="en-US" dirty="0" smtClean="0"/>
              <a:t>In </a:t>
            </a:r>
            <a:r>
              <a:rPr lang="en-US" dirty="0"/>
              <a:t>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t>
            </a:r>
            <a:r>
              <a:rPr lang="en-US" dirty="0" smtClean="0"/>
              <a:t>assignment (a la Sneetches). </a:t>
            </a:r>
          </a:p>
          <a:p>
            <a:endParaRPr lang="en-US" dirty="0"/>
          </a:p>
        </p:txBody>
      </p:sp>
      <p:pic>
        <p:nvPicPr>
          <p:cNvPr id="4" name="Content Placeholder 4"/>
          <p:cNvPicPr>
            <a:picLocks noChangeAspect="1"/>
          </p:cNvPicPr>
          <p:nvPr/>
        </p:nvPicPr>
        <p:blipFill>
          <a:blip r:embed="rId2"/>
          <a:stretch>
            <a:fillRect/>
          </a:stretch>
        </p:blipFill>
        <p:spPr>
          <a:xfrm>
            <a:off x="9150233" y="4074289"/>
            <a:ext cx="2732086" cy="2460585"/>
          </a:xfrm>
          <a:prstGeom prst="rect">
            <a:avLst/>
          </a:prstGeom>
        </p:spPr>
      </p:pic>
    </p:spTree>
    <p:extLst>
      <p:ext uri="{BB962C8B-B14F-4D97-AF65-F5344CB8AC3E}">
        <p14:creationId xmlns:p14="http://schemas.microsoft.com/office/powerpoint/2010/main" val="3149083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Intuition – 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a:xfrm>
            <a:off x="609600" y="1673352"/>
            <a:ext cx="5588000" cy="4718304"/>
          </a:xfrm>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know the population mean and standard deviation.</a:t>
            </a:r>
          </a:p>
          <a:p>
            <a:r>
              <a:rPr lang="en-US" dirty="0"/>
              <a:t>µ = </a:t>
            </a:r>
            <a:r>
              <a:rPr lang="en-US" dirty="0" smtClean="0"/>
              <a:t>100</a:t>
            </a:r>
          </a:p>
          <a:p>
            <a:r>
              <a:rPr lang="en-US" i="1" dirty="0" smtClean="0"/>
              <a:t>𝞼</a:t>
            </a:r>
            <a:r>
              <a:rPr lang="en-US" dirty="0" smtClean="0"/>
              <a:t> </a:t>
            </a:r>
            <a:r>
              <a:rPr lang="en-US" dirty="0"/>
              <a:t>= </a:t>
            </a:r>
            <a:r>
              <a:rPr lang="en-US" dirty="0" smtClean="0"/>
              <a:t>15</a:t>
            </a:r>
          </a:p>
          <a:p>
            <a:pPr marL="0" indent="0">
              <a:buNone/>
            </a:pPr>
            <a:r>
              <a:rPr lang="en-US" dirty="0" smtClean="0"/>
              <a:t>A general formula for any test statistic about some generic parameter, θ:</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4421530" y="3587712"/>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3"/>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0" y="1567543"/>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2- tailed:  What value does our sample mean need to “beat” in order for us to conclude that it is different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43542" y="1600200"/>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20345" b="-20345"/>
          <a:stretch>
            <a:fillRect/>
          </a:stretch>
        </p:blipFill>
        <p:spPr>
          <a:xfrm>
            <a:off x="-28784" y="2316162"/>
            <a:ext cx="6066120" cy="4572000"/>
          </a:xfrm>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4" cstate="print">
            <a:extLst>
              <a:ext uri="{28A0092B-C50C-407E-A947-70E740481C1C}">
                <a14:useLocalDpi xmlns:a14="http://schemas.microsoft.com/office/drawing/2010/main" val="0"/>
              </a:ext>
            </a:extLst>
          </a:blip>
          <a:srcRect t="-20345" b="-20345"/>
          <a:stretch>
            <a:fillRect/>
          </a:stretch>
        </p:blipFill>
        <p:spPr>
          <a:xfrm>
            <a:off x="6198324" y="2321443"/>
            <a:ext cx="6066120" cy="4572000"/>
          </a:xfrm>
        </p:spPr>
      </p:pic>
      <p:sp>
        <p:nvSpPr>
          <p:cNvPr id="4" name="Rounded Rectangular Callout 3"/>
          <p:cNvSpPr/>
          <p:nvPr/>
        </p:nvSpPr>
        <p:spPr>
          <a:xfrm>
            <a:off x="3737593" y="3597441"/>
            <a:ext cx="2060398" cy="552115"/>
          </a:xfrm>
          <a:prstGeom prst="wedgeRoundRectCallout">
            <a:avLst>
              <a:gd name="adj1" fmla="val 3172"/>
              <a:gd name="adj2" fmla="val 22349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p>
        </p:txBody>
      </p:sp>
      <p:sp>
        <p:nvSpPr>
          <p:cNvPr id="5" name="Rounded Rectangular Callout 4"/>
          <p:cNvSpPr/>
          <p:nvPr/>
        </p:nvSpPr>
        <p:spPr>
          <a:xfrm>
            <a:off x="10420095" y="3597444"/>
            <a:ext cx="1823644" cy="552115"/>
          </a:xfrm>
          <a:prstGeom prst="wedgeRoundRectCallout">
            <a:avLst>
              <a:gd name="adj1" fmla="val 717"/>
              <a:gd name="adj2" fmla="val 222585"/>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
        <p:nvSpPr>
          <p:cNvPr id="11" name="Rounded Rectangular Callout 10"/>
          <p:cNvSpPr/>
          <p:nvPr/>
        </p:nvSpPr>
        <p:spPr>
          <a:xfrm>
            <a:off x="6293548" y="3575673"/>
            <a:ext cx="1823644" cy="552115"/>
          </a:xfrm>
          <a:prstGeom prst="wedgeRoundRectCallout">
            <a:avLst>
              <a:gd name="adj1" fmla="val -3226"/>
              <a:gd name="adj2" fmla="val 23561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i="1" cap="none" dirty="0" smtClean="0">
                <a:solidFill>
                  <a:schemeClr val="tx1"/>
                </a:solidFill>
              </a:rPr>
              <a:t>z</a:t>
            </a:r>
            <a:r>
              <a:rPr lang="en-US" sz="4400" cap="none" dirty="0">
                <a:solidFill>
                  <a:schemeClr val="tx1"/>
                </a:solidFill>
              </a:rPr>
              <a:t>-</a:t>
            </a:r>
            <a:r>
              <a:rPr lang="en-US" sz="4400" cap="none" dirty="0" smtClean="0">
                <a:solidFill>
                  <a:schemeClr val="tx1"/>
                </a:solidFill>
              </a:rPr>
              <a: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62352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normAutofit/>
          </a:bodyPr>
          <a:lstStyle/>
          <a:p>
            <a:r>
              <a:rPr lang="en-US" dirty="0" smtClean="0"/>
              <a:t>Does the sample perform differently than general population (known: </a:t>
            </a:r>
            <a:r>
              <a:rPr lang="en-US" dirty="0"/>
              <a:t>μ &amp; </a:t>
            </a:r>
            <a:r>
              <a:rPr lang="en-US" dirty="0" smtClean="0"/>
              <a:t>σ)?</a:t>
            </a:r>
          </a:p>
          <a:p>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89919597"/>
              </p:ext>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5166" name="Equation" r:id="rId4" imgW="812800" imgH="431800" progId="Equation.3">
                  <p:embed/>
                </p:oleObj>
              </mc:Choice>
              <mc:Fallback>
                <p:oleObj name="Equation" r:id="rId4" imgW="812800" imgH="431800" progId="Equation.3">
                  <p:embed/>
                  <p:pic>
                    <p:nvPicPr>
                      <p:cNvPr id="0" name=""/>
                      <p:cNvPicPr/>
                      <p:nvPr/>
                    </p:nvPicPr>
                    <p:blipFill>
                      <a:blip r:embed="rId5"/>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5055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S</a:t>
            </a:r>
            <a:r>
              <a:rPr lang="en-US" dirty="0" smtClean="0"/>
              <a:t>ample </a:t>
            </a:r>
            <a:r>
              <a:rPr lang="en-US" dirty="0"/>
              <a:t>estimates are </a:t>
            </a:r>
            <a:r>
              <a:rPr lang="en-US" dirty="0" smtClean="0"/>
              <a:t>our “best </a:t>
            </a:r>
            <a:r>
              <a:rPr lang="en-US" dirty="0"/>
              <a:t>guesses” for population parameters</a:t>
            </a:r>
          </a:p>
          <a:p>
            <a:r>
              <a:rPr lang="en-US" dirty="0"/>
              <a:t>Such a best guess is called a </a:t>
            </a:r>
            <a:r>
              <a:rPr lang="en-US" b="1" i="1" dirty="0"/>
              <a:t>point estimate</a:t>
            </a:r>
            <a:r>
              <a:rPr lang="en-US" dirty="0"/>
              <a:t>. We know, however, that point estimates — which are sample statistics, like the sample mean x — vary from sample to sample. </a:t>
            </a:r>
            <a:endParaRPr lang="en-US" dirty="0" smtClean="0"/>
          </a:p>
          <a:p>
            <a:r>
              <a:rPr lang="en-US" dirty="0" smtClean="0"/>
              <a:t>Interval estimate, </a:t>
            </a:r>
            <a:r>
              <a:rPr lang="en-US" dirty="0"/>
              <a:t>i.e. </a:t>
            </a:r>
            <a:r>
              <a:rPr lang="en-US" b="1" i="1" dirty="0"/>
              <a:t>confidence </a:t>
            </a:r>
            <a:r>
              <a:rPr lang="en-US" b="1" i="1" dirty="0" smtClean="0"/>
              <a:t>interval</a:t>
            </a:r>
            <a:r>
              <a:rPr lang="en-US" dirty="0" smtClean="0"/>
              <a:t>, </a:t>
            </a:r>
            <a:r>
              <a:rPr lang="en-US" dirty="0"/>
              <a:t>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endParaRPr lang="en-US" dirty="0" smtClean="0"/>
          </a:p>
          <a:p>
            <a:pPr lvl="1"/>
            <a:r>
              <a:rPr lang="en-US" dirty="0" smtClean="0"/>
              <a:t>Known distribution</a:t>
            </a:r>
          </a:p>
          <a:p>
            <a:pPr lvl="1"/>
            <a:r>
              <a:rPr lang="en-US" dirty="0"/>
              <a:t>Simulated distribution (e.g., “bootstrapping”)</a:t>
            </a:r>
          </a:p>
          <a:p>
            <a:pPr marL="274320" lvl="1" indent="0">
              <a:buNone/>
            </a:pPr>
            <a:endParaRPr lang="en-US" dirty="0"/>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473"/>
            <a:ext cx="10972800" cy="990600"/>
          </a:xfrm>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1684"/>
            <a:ext cx="10972800" cy="990600"/>
          </a:xfrm>
        </p:spPr>
        <p:txBody>
          <a:bodyPr>
            <a:noAutofit/>
          </a:bodyPr>
          <a:lstStyle/>
          <a:p>
            <a:r>
              <a:rPr lang="en-US" dirty="0" smtClean="0"/>
              <a:t>One-sample </a:t>
            </a:r>
            <a:r>
              <a:rPr lang="en-US" i="1" dirty="0" smtClean="0"/>
              <a:t>z</a:t>
            </a:r>
            <a:r>
              <a:rPr lang="en-US" dirty="0" smtClean="0"/>
              <a:t>-statistic</a:t>
            </a:r>
            <a:br>
              <a:rPr lang="en-US" dirty="0" smtClean="0"/>
            </a:b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pic>
        <p:nvPicPr>
          <p:cNvPr id="5" name="Picture 4"/>
          <p:cNvPicPr>
            <a:picLocks noChangeAspect="1"/>
          </p:cNvPicPr>
          <p:nvPr/>
        </p:nvPicPr>
        <p:blipFill>
          <a:blip r:embed="rId4"/>
          <a:stretch>
            <a:fillRect/>
          </a:stretch>
        </p:blipFill>
        <p:spPr>
          <a:xfrm>
            <a:off x="3937000" y="1676400"/>
            <a:ext cx="1181100" cy="381000"/>
          </a:xfrm>
          <a:prstGeom prst="rect">
            <a:avLst/>
          </a:prstGeom>
        </p:spPr>
      </p:pic>
      <p:pic>
        <p:nvPicPr>
          <p:cNvPr id="6" name="Picture 5"/>
          <p:cNvPicPr>
            <a:picLocks noChangeAspect="1"/>
          </p:cNvPicPr>
          <p:nvPr/>
        </p:nvPicPr>
        <p:blipFill>
          <a:blip r:embed="rId5"/>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Z-statistic – Now what? Critical Values</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472872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4372116"/>
            <a:ext cx="8826500" cy="293952"/>
          </a:xfrm>
          <a:prstGeom prst="rect">
            <a:avLst/>
          </a:prstGeom>
        </p:spPr>
      </p:pic>
    </p:spTree>
    <p:extLst>
      <p:ext uri="{BB962C8B-B14F-4D97-AF65-F5344CB8AC3E}">
        <p14:creationId xmlns:p14="http://schemas.microsoft.com/office/powerpoint/2010/main" val="2713575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is a measure of how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data are to the null 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p>
        </p:txBody>
      </p:sp>
    </p:spTree>
    <p:extLst>
      <p:ext uri="{BB962C8B-B14F-4D97-AF65-F5344CB8AC3E}">
        <p14:creationId xmlns:p14="http://schemas.microsoft.com/office/powerpoint/2010/main" val="930118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1183297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sz="2000" dirty="0" smtClean="0"/>
              <a:t>Decision </a:t>
            </a:r>
            <a:r>
              <a:rPr lang="en-US" sz="2000" dirty="0">
                <a:sym typeface="Wingdings"/>
              </a:rPr>
              <a:t> </a:t>
            </a:r>
            <a:r>
              <a:rPr lang="en-US" sz="2000" dirty="0" smtClean="0">
                <a:sym typeface="Wingdings"/>
              </a:rPr>
              <a:t>do not reject null</a:t>
            </a:r>
            <a:endParaRPr lang="en-US" sz="2000" dirty="0">
              <a:sym typeface="Wingdings"/>
            </a:endParaRPr>
          </a:p>
          <a:p>
            <a:pPr lvl="1"/>
            <a:endParaRPr lang="en-US" dirty="0"/>
          </a:p>
          <a:p>
            <a:pPr lvl="1"/>
            <a:endParaRPr lang="en-US" dirty="0"/>
          </a:p>
        </p:txBody>
      </p:sp>
    </p:spTree>
    <p:extLst>
      <p:ext uri="{BB962C8B-B14F-4D97-AF65-F5344CB8AC3E}">
        <p14:creationId xmlns:p14="http://schemas.microsoft.com/office/powerpoint/2010/main" val="3333906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pic>
        <p:nvPicPr>
          <p:cNvPr id="6" name="Picture 5" descr="two_tail_iq-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616" y="2221529"/>
            <a:ext cx="6491058" cy="4636471"/>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a:t>
            </a:r>
            <a:r>
              <a:rPr lang="en-US" b="1" dirty="0" smtClean="0">
                <a:latin typeface="Courier New"/>
                <a:cs typeface="Courier New"/>
              </a:rPr>
              <a:t>0.0955807</a:t>
            </a:r>
          </a:p>
          <a:p>
            <a:pPr marL="0" indent="0">
              <a:buNone/>
            </a:pPr>
            <a:endParaRPr lang="en-US" b="1" dirty="0" smtClean="0">
              <a:latin typeface="Courier New"/>
              <a:cs typeface="Courier New"/>
            </a:endParaRPr>
          </a:p>
          <a:p>
            <a:pPr marL="0" indent="0">
              <a:buNone/>
            </a:pPr>
            <a:r>
              <a:rPr lang="en-US" b="1" dirty="0" smtClean="0">
                <a:latin typeface="Courier New"/>
                <a:cs typeface="Courier New"/>
              </a:rPr>
              <a:t>Cut-off values</a:t>
            </a:r>
          </a:p>
          <a:p>
            <a:pPr marL="0" indent="0">
              <a:buNone/>
            </a:pPr>
            <a:r>
              <a:rPr lang="en-US" b="1" dirty="0" smtClean="0">
                <a:latin typeface="Courier New"/>
                <a:cs typeface="Courier New"/>
              </a:rPr>
              <a:t>Lower &lt;- </a:t>
            </a:r>
            <a:r>
              <a:rPr lang="en-US" b="1" dirty="0" err="1" smtClean="0">
                <a:latin typeface="Courier New"/>
                <a:cs typeface="Courier New"/>
              </a:rPr>
              <a:t>qnorm</a:t>
            </a:r>
            <a:r>
              <a:rPr lang="en-US" b="1" dirty="0" smtClean="0">
                <a:latin typeface="Courier New"/>
                <a:cs typeface="Courier New"/>
              </a:rPr>
              <a:t>(.025, 100, 15/</a:t>
            </a:r>
            <a:r>
              <a:rPr lang="en-US" b="1" dirty="0" err="1" smtClean="0">
                <a:latin typeface="Courier New"/>
                <a:cs typeface="Courier New"/>
              </a:rPr>
              <a:t>sqrt</a:t>
            </a:r>
            <a:r>
              <a:rPr lang="en-US" b="1" dirty="0" smtClean="0">
                <a:latin typeface="Courier New"/>
                <a:cs typeface="Courier New"/>
              </a:rPr>
              <a:t>(25))</a:t>
            </a:r>
          </a:p>
          <a:p>
            <a:pPr marL="0" indent="0">
              <a:buNone/>
            </a:pPr>
            <a:r>
              <a:rPr lang="en-US" b="1" dirty="0" smtClean="0">
                <a:latin typeface="Courier New"/>
                <a:cs typeface="Courier New"/>
              </a:rPr>
              <a:t>Upper &lt;- </a:t>
            </a:r>
            <a:r>
              <a:rPr lang="en-US" b="1" dirty="0" err="1" smtClean="0">
                <a:latin typeface="Courier New"/>
                <a:cs typeface="Courier New"/>
              </a:rPr>
              <a:t>qnorm</a:t>
            </a:r>
            <a:r>
              <a:rPr lang="en-US" b="1" dirty="0" smtClean="0">
                <a:latin typeface="Courier New"/>
                <a:cs typeface="Courier New"/>
              </a:rPr>
              <a:t>(.975,100,15/</a:t>
            </a:r>
            <a:r>
              <a:rPr lang="en-US" b="1" dirty="0" err="1" smtClean="0">
                <a:latin typeface="Courier New"/>
                <a:cs typeface="Courier New"/>
              </a:rPr>
              <a:t>sqrt</a:t>
            </a:r>
            <a:r>
              <a:rPr lang="en-US" b="1" dirty="0" smtClean="0">
                <a:latin typeface="Courier New"/>
                <a:cs typeface="Courier New"/>
              </a:rPr>
              <a:t>(25))</a:t>
            </a:r>
          </a:p>
          <a:p>
            <a:pPr marL="0" indent="0">
              <a:buNone/>
            </a:pPr>
            <a:endParaRPr lang="en-US" b="1" dirty="0">
              <a:latin typeface="Courier New"/>
              <a:cs typeface="Courier New"/>
            </a:endParaRPr>
          </a:p>
          <a:p>
            <a:pPr marL="0" indent="0">
              <a:buNone/>
            </a:pPr>
            <a:endParaRPr lang="en-US" b="1" dirty="0">
              <a:latin typeface="Courier New"/>
              <a:cs typeface="Courier New"/>
            </a:endParaRPr>
          </a:p>
        </p:txBody>
      </p:sp>
      <p:sp>
        <p:nvSpPr>
          <p:cNvPr id="7" name="TextBox 6"/>
          <p:cNvSpPr txBox="1"/>
          <p:nvPr/>
        </p:nvSpPr>
        <p:spPr>
          <a:xfrm>
            <a:off x="10010839"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a:t>
            </a:r>
            <a:r>
              <a:rPr lang="en-US" dirty="0" smtClean="0"/>
              <a:t>population sampling distribution by repeatedly selecting samples (with replacement) and computing </a:t>
            </a:r>
            <a:r>
              <a:rPr lang="en-US" dirty="0"/>
              <a:t>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Since the sample came from the population of interest, it can be used to estimate that population, and determine the Confidence Interval.</a:t>
            </a:r>
            <a:endParaRPr lang="en-US" dirty="0"/>
          </a:p>
        </p:txBody>
      </p:sp>
    </p:spTree>
    <p:extLst>
      <p:ext uri="{BB962C8B-B14F-4D97-AF65-F5344CB8AC3E}">
        <p14:creationId xmlns:p14="http://schemas.microsoft.com/office/powerpoint/2010/main" val="85856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cap="none" dirty="0" smtClean="0">
                <a:solidFill>
                  <a:schemeClr val="tx1"/>
                </a:solidFill>
              </a:rPr>
              <a:t>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7419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22065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6224"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6225"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155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1505594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a:t>
            </a:r>
            <a:r>
              <a:rPr lang="en-US" dirty="0" smtClean="0"/>
              <a:t>“leptokurtic”</a:t>
            </a:r>
            <a:endParaRPr lang="en-US" dirty="0"/>
          </a:p>
          <a:p>
            <a:pPr marL="0" indent="0">
              <a:buNone/>
            </a:pPr>
            <a:endParaRPr lang="en-US" dirty="0" smtClean="0"/>
          </a:p>
          <a:p>
            <a:pPr marL="0" indent="0">
              <a:buNone/>
            </a:pPr>
            <a:endParaRPr lang="en-US" dirty="0"/>
          </a:p>
          <a:p>
            <a:r>
              <a:rPr lang="en-US" dirty="0"/>
              <a:t>Kurtosis is undefined for </a:t>
            </a:r>
            <a:r>
              <a:rPr lang="en-US" i="1" dirty="0"/>
              <a:t>t</a:t>
            </a:r>
            <a:r>
              <a:rPr lang="en-US" dirty="0"/>
              <a:t>-variables with </a:t>
            </a:r>
            <a:r>
              <a:rPr lang="en-US" i="1" dirty="0" err="1"/>
              <a:t>df</a:t>
            </a:r>
            <a:r>
              <a:rPr lang="en-US" dirty="0"/>
              <a:t> &lt; </a:t>
            </a:r>
            <a:r>
              <a:rPr lang="en-US" dirty="0" smtClean="0"/>
              <a:t>4</a:t>
            </a:r>
            <a:endParaRPr lang="en-US" dirty="0"/>
          </a:p>
        </p:txBody>
      </p:sp>
      <p:graphicFrame>
        <p:nvGraphicFramePr>
          <p:cNvPr id="5" name="Object 4"/>
          <p:cNvGraphicFramePr>
            <a:graphicFrameLocks noChangeAspect="1"/>
          </p:cNvGraphicFramePr>
          <p:nvPr>
            <p:extLst/>
          </p:nvPr>
        </p:nvGraphicFramePr>
        <p:xfrm>
          <a:off x="3302000" y="4535170"/>
          <a:ext cx="1004047" cy="609600"/>
        </p:xfrm>
        <a:graphic>
          <a:graphicData uri="http://schemas.openxmlformats.org/presentationml/2006/ole">
            <mc:AlternateContent xmlns:mc="http://schemas.openxmlformats.org/markup-compatibility/2006">
              <mc:Choice xmlns:v="urn:schemas-microsoft-com:vml" Requires="v">
                <p:oleObj spid="_x0000_s7209"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302000" y="4535170"/>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4083057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Typically, a confidence interval takes the form:</a:t>
            </a:r>
          </a:p>
          <a:p>
            <a:endParaRPr lang="en-US" dirty="0"/>
          </a:p>
          <a:p>
            <a:endParaRPr lang="en-US" dirty="0" smtClean="0"/>
          </a:p>
          <a:p>
            <a:pPr marL="0" indent="0">
              <a:buNone/>
            </a:pPr>
            <a:r>
              <a:rPr lang="en-US" dirty="0" smtClean="0"/>
              <a:t>			</a:t>
            </a:r>
            <a:r>
              <a:rPr lang="en-US" sz="3200" dirty="0" smtClean="0"/>
              <a:t>point estimate ± a margin of error</a:t>
            </a:r>
          </a:p>
          <a:p>
            <a:pPr marL="0" indent="0">
              <a:buNone/>
            </a:pPr>
            <a:endParaRPr lang="en-US" sz="3200" dirty="0"/>
          </a:p>
          <a:p>
            <a:pPr marL="0" indent="0">
              <a:buNone/>
            </a:pPr>
            <a:r>
              <a:rPr lang="en-US" dirty="0" smtClean="0"/>
              <a:t>We’ll come back to this…</a:t>
            </a:r>
          </a:p>
          <a:p>
            <a:endParaRPr lang="en-US" dirty="0"/>
          </a:p>
        </p:txBody>
      </p:sp>
    </p:spTree>
    <p:extLst>
      <p:ext uri="{BB962C8B-B14F-4D97-AF65-F5344CB8AC3E}">
        <p14:creationId xmlns:p14="http://schemas.microsoft.com/office/powerpoint/2010/main" val="831940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6384103" y="1673225"/>
            <a:ext cx="4686300" cy="4718050"/>
          </a:xfrm>
          <a:prstGeom prst="rect">
            <a:avLst/>
          </a:prstGeom>
        </p:spPr>
      </p:pic>
    </p:spTree>
    <p:extLst>
      <p:ext uri="{BB962C8B-B14F-4D97-AF65-F5344CB8AC3E}">
        <p14:creationId xmlns:p14="http://schemas.microsoft.com/office/powerpoint/2010/main" val="954903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32182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1292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690656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824454" y="4876800"/>
            <a:ext cx="1313121" cy="1981200"/>
          </a:xfrm>
          <a:prstGeom prst="rect">
            <a:avLst/>
          </a:prstGeom>
        </p:spPr>
      </p:pic>
      <p:sp>
        <p:nvSpPr>
          <p:cNvPr id="6" name="Rectangle 5"/>
          <p:cNvSpPr/>
          <p:nvPr/>
        </p:nvSpPr>
        <p:spPr>
          <a:xfrm>
            <a:off x="5570220" y="3216910"/>
            <a:ext cx="1375224" cy="69088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19" y="3216910"/>
            <a:ext cx="1952299" cy="6096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19" y="4207510"/>
            <a:ext cx="1451425"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00619" y="4114800"/>
            <a:ext cx="1656081" cy="7620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19" y="5477509"/>
            <a:ext cx="2631921" cy="676155"/>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3"/>
          <a:srcRect l="-19485" r="-19485"/>
          <a:stretch>
            <a:fillRect/>
          </a:stretch>
        </p:blipFill>
        <p:spPr/>
      </p:pic>
      <p:pic>
        <p:nvPicPr>
          <p:cNvPr id="5" name="Picture 4"/>
          <p:cNvPicPr>
            <a:picLocks noChangeAspect="1"/>
          </p:cNvPicPr>
          <p:nvPr/>
        </p:nvPicPr>
        <p:blipFill>
          <a:blip r:embed="rId4"/>
          <a:stretch>
            <a:fillRect/>
          </a:stretch>
        </p:blipFill>
        <p:spPr>
          <a:xfrm>
            <a:off x="10770027"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p>
          <a:p>
            <a:pPr lvl="1"/>
            <a:endParaRPr lang="en-US" dirty="0"/>
          </a:p>
          <a:p>
            <a:pPr marL="274320" lvl="1" indent="0">
              <a:buNone/>
            </a:pPr>
            <a:r>
              <a:rPr lang="en-US" dirty="0"/>
              <a:t>α</a:t>
            </a:r>
            <a:r>
              <a:rPr lang="en-US" dirty="0" smtClean="0"/>
              <a:t> = ?</a:t>
            </a:r>
          </a:p>
          <a:p>
            <a:pPr marL="274320" lvl="1" indent="0">
              <a:buNone/>
            </a:pPr>
            <a:r>
              <a:rPr lang="en-US" dirty="0" err="1"/>
              <a:t>d</a:t>
            </a:r>
            <a:r>
              <a:rPr lang="en-US" dirty="0" err="1" smtClean="0"/>
              <a:t>f</a:t>
            </a:r>
            <a:r>
              <a:rPr lang="en-US" dirty="0" smtClean="0"/>
              <a:t> = ?</a:t>
            </a:r>
          </a:p>
          <a:p>
            <a:pPr marL="274320" lvl="1" indent="0">
              <a:buNone/>
            </a:pPr>
            <a:r>
              <a:rPr lang="en-US" i="1" dirty="0" err="1"/>
              <a:t>t</a:t>
            </a:r>
            <a:r>
              <a:rPr lang="en-US" i="1" baseline="-25000" dirty="0" err="1"/>
              <a:t>critical</a:t>
            </a:r>
            <a:r>
              <a:rPr lang="en-US" dirty="0" smtClean="0"/>
              <a:t> = ?   Is it directional?</a:t>
            </a:r>
          </a:p>
          <a:p>
            <a:pPr marL="274320" lvl="1" indent="0">
              <a:buNone/>
            </a:pPr>
            <a:r>
              <a:rPr lang="en-US" dirty="0" smtClean="0"/>
              <a:t>p?</a:t>
            </a:r>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104" name="Equation" r:id="rId4" imgW="749300" imgH="431800" progId="Equation.3">
                  <p:embed/>
                </p:oleObj>
              </mc:Choice>
              <mc:Fallback>
                <p:oleObj name="Equation" r:id="rId4" imgW="749300" imgH="431800" progId="Equation.3">
                  <p:embed/>
                  <p:pic>
                    <p:nvPicPr>
                      <p:cNvPr id="0" name=""/>
                      <p:cNvPicPr/>
                      <p:nvPr/>
                    </p:nvPicPr>
                    <p:blipFill>
                      <a:blip r:embed="rId5"/>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4293337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5" name="Rectangle 4"/>
          <p:cNvSpPr/>
          <p:nvPr/>
        </p:nvSpPr>
        <p:spPr>
          <a:xfrm>
            <a:off x="696685"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696685"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3585329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3101449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26810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1190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smtClean="0">
                <a:solidFill>
                  <a:schemeClr val="tx1"/>
                </a:solidFill>
              </a:rPr>
              <a:t>Confidence Intervals</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13197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Confidence </a:t>
            </a:r>
            <a:r>
              <a:rPr lang="en-US" dirty="0"/>
              <a:t>interval for </a:t>
            </a:r>
            <a:r>
              <a:rPr lang="en-US" dirty="0" smtClean="0"/>
              <a:t>µ</a:t>
            </a:r>
            <a:endParaRPr lang="en-US" dirty="0"/>
          </a:p>
        </p:txBody>
      </p:sp>
      <p:pic>
        <p:nvPicPr>
          <p:cNvPr id="5" name="Content Placeholder 4"/>
          <p:cNvPicPr>
            <a:picLocks noGrp="1" noChangeAspect="1"/>
          </p:cNvPicPr>
          <p:nvPr>
            <p:ph idx="1"/>
          </p:nvPr>
        </p:nvPicPr>
        <p:blipFill>
          <a:blip r:embed="rId3"/>
          <a:srcRect t="-51149" b="-51149"/>
          <a:stretch>
            <a:fillRect/>
          </a:stretch>
        </p:blipFill>
        <p:spPr/>
      </p:pic>
      <p:grpSp>
        <p:nvGrpSpPr>
          <p:cNvPr id="12" name="Group 11"/>
          <p:cNvGrpSpPr/>
          <p:nvPr/>
        </p:nvGrpSpPr>
        <p:grpSpPr>
          <a:xfrm>
            <a:off x="2473593" y="3196646"/>
            <a:ext cx="4977532" cy="3541220"/>
            <a:chOff x="2473593" y="3196646"/>
            <a:chExt cx="4977532" cy="3541220"/>
          </a:xfrm>
        </p:grpSpPr>
        <p:sp>
          <p:nvSpPr>
            <p:cNvPr id="6" name="Rounded Rectangular Callout 5"/>
            <p:cNvSpPr/>
            <p:nvPr/>
          </p:nvSpPr>
          <p:spPr>
            <a:xfrm>
              <a:off x="3050242" y="3196646"/>
              <a:ext cx="4400883" cy="1696629"/>
            </a:xfrm>
            <a:prstGeom prst="wedgeRoundRectCallout">
              <a:avLst>
                <a:gd name="adj1" fmla="val -35395"/>
                <a:gd name="adj2" fmla="val 113761"/>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TextBox 8"/>
            <p:cNvSpPr txBox="1"/>
            <p:nvPr/>
          </p:nvSpPr>
          <p:spPr>
            <a:xfrm>
              <a:off x="2473593" y="6091535"/>
              <a:ext cx="3581218" cy="646331"/>
            </a:xfrm>
            <a:prstGeom prst="rect">
              <a:avLst/>
            </a:prstGeom>
            <a:noFill/>
          </p:spPr>
          <p:txBody>
            <a:bodyPr wrap="square" rtlCol="0">
              <a:spAutoFit/>
            </a:bodyPr>
            <a:lstStyle/>
            <a:p>
              <a:r>
                <a:rPr lang="en-US" sz="3600" dirty="0" smtClean="0">
                  <a:solidFill>
                    <a:srgbClr val="FF0000"/>
                  </a:solidFill>
                </a:rPr>
                <a:t>Critical Value!</a:t>
              </a:r>
              <a:endParaRPr lang="en-US" sz="2800" dirty="0">
                <a:solidFill>
                  <a:srgbClr val="FF0000"/>
                </a:solidFill>
              </a:endParaRPr>
            </a:p>
          </p:txBody>
        </p:sp>
      </p:grpSp>
      <p:grpSp>
        <p:nvGrpSpPr>
          <p:cNvPr id="11" name="Group 10"/>
          <p:cNvGrpSpPr/>
          <p:nvPr/>
        </p:nvGrpSpPr>
        <p:grpSpPr>
          <a:xfrm>
            <a:off x="2819582" y="1152934"/>
            <a:ext cx="8981121" cy="4457034"/>
            <a:chOff x="2819582" y="1152934"/>
            <a:chExt cx="8981121" cy="4457034"/>
          </a:xfrm>
        </p:grpSpPr>
        <p:sp>
          <p:nvSpPr>
            <p:cNvPr id="8" name="Rounded Rectangular Callout 7"/>
            <p:cNvSpPr/>
            <p:nvPr/>
          </p:nvSpPr>
          <p:spPr>
            <a:xfrm>
              <a:off x="2819582" y="2533500"/>
              <a:ext cx="8981121" cy="3076468"/>
            </a:xfrm>
            <a:prstGeom prst="wedgeRoundRectCallout">
              <a:avLst>
                <a:gd name="adj1" fmla="val 34444"/>
                <a:gd name="adj2" fmla="val -71743"/>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p:cNvSpPr txBox="1"/>
            <p:nvPr/>
          </p:nvSpPr>
          <p:spPr>
            <a:xfrm>
              <a:off x="8161839" y="1152934"/>
              <a:ext cx="3581218" cy="646331"/>
            </a:xfrm>
            <a:prstGeom prst="rect">
              <a:avLst/>
            </a:prstGeom>
            <a:noFill/>
          </p:spPr>
          <p:txBody>
            <a:bodyPr wrap="square" rtlCol="0">
              <a:spAutoFit/>
            </a:bodyPr>
            <a:lstStyle/>
            <a:p>
              <a:r>
                <a:rPr lang="en-US" sz="3600" dirty="0" smtClean="0">
                  <a:solidFill>
                    <a:srgbClr val="FF0000"/>
                  </a:solidFill>
                </a:rPr>
                <a:t>Margin of Error</a:t>
              </a:r>
              <a:endParaRPr lang="en-US" sz="2800" dirty="0">
                <a:solidFill>
                  <a:srgbClr val="FF0000"/>
                </a:solidFill>
              </a:endParaRPr>
            </a:p>
          </p:txBody>
        </p:sp>
      </p:grpSp>
    </p:spTree>
    <p:extLst>
      <p:ext uri="{BB962C8B-B14F-4D97-AF65-F5344CB8AC3E}">
        <p14:creationId xmlns:p14="http://schemas.microsoft.com/office/powerpoint/2010/main" val="2433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
        <p:nvSpPr>
          <p:cNvPr id="8" name="Rectangle 7"/>
          <p:cNvSpPr/>
          <p:nvPr/>
        </p:nvSpPr>
        <p:spPr>
          <a:xfrm>
            <a:off x="3719112" y="5120095"/>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Tree>
    <p:extLst>
      <p:ext uri="{BB962C8B-B14F-4D97-AF65-F5344CB8AC3E}">
        <p14:creationId xmlns:p14="http://schemas.microsoft.com/office/powerpoint/2010/main" val="55737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We are 95% confident that the IQ for AA HS girls in this sample is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A confidence interval is for a population parameter, and cannot be applied to individuals in the sample.</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42586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95% of all samples of AA HS girls will give an average IQ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Each sample will give rise to a </a:t>
            </a:r>
            <a:r>
              <a:rPr lang="en-US" sz="2000" i="1" dirty="0">
                <a:latin typeface="Gill Sans"/>
                <a:cs typeface="Gill Sans"/>
              </a:rPr>
              <a:t>different</a:t>
            </a:r>
            <a:r>
              <a:rPr lang="en-US" sz="2000" dirty="0">
                <a:latin typeface="Gill Sans"/>
                <a:cs typeface="Gill Sans"/>
              </a:rPr>
              <a:t> confidence interval- 95% of </a:t>
            </a:r>
            <a:r>
              <a:rPr lang="en-US" sz="2000" i="1" dirty="0">
                <a:latin typeface="Gill Sans"/>
                <a:cs typeface="Gill Sans"/>
              </a:rPr>
              <a:t>those </a:t>
            </a:r>
            <a:r>
              <a:rPr lang="en-US" sz="2000" dirty="0">
                <a:latin typeface="Gill Sans"/>
                <a:cs typeface="Gill Sans"/>
              </a:rPr>
              <a:t>intervals will contain the true mean.</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9452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There is a 95% chance that the true mean IQ for AA HS girls is between 99.12 and 110.88.</a:t>
            </a:r>
          </a:p>
        </p:txBody>
      </p:sp>
      <p:sp>
        <p:nvSpPr>
          <p:cNvPr id="6" name="TextBox 5"/>
          <p:cNvSpPr txBox="1"/>
          <p:nvPr/>
        </p:nvSpPr>
        <p:spPr>
          <a:xfrm>
            <a:off x="1981200" y="4816580"/>
            <a:ext cx="4191000" cy="132343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µ is not random. The probability that µ is between 99.12 and 110.88 is either 0 or 1.</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28819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p>
          <a:p>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You got it…</a:t>
            </a:r>
          </a:p>
        </p:txBody>
      </p:sp>
      <p:sp>
        <p:nvSpPr>
          <p:cNvPr id="3" name="Content Placeholder 2"/>
          <p:cNvSpPr>
            <a:spLocks noGrp="1"/>
          </p:cNvSpPr>
          <p:nvPr>
            <p:ph sz="half" idx="1"/>
          </p:nvPr>
        </p:nvSpPr>
        <p:spPr/>
        <p:txBody>
          <a:bodyPr/>
          <a:lstStyle/>
          <a:p>
            <a:pPr marL="0" indent="0">
              <a:buNone/>
            </a:pPr>
            <a:r>
              <a:rPr lang="en-US" dirty="0"/>
              <a:t>We are 95% confident that the population mean IQ of AA HS girls is between 99.12 and 110.88.</a:t>
            </a:r>
          </a:p>
        </p:txBody>
      </p:sp>
      <p:sp>
        <p:nvSpPr>
          <p:cNvPr id="6" name="TextBox 5"/>
          <p:cNvSpPr txBox="1"/>
          <p:nvPr/>
        </p:nvSpPr>
        <p:spPr>
          <a:xfrm>
            <a:off x="1981200" y="4094350"/>
            <a:ext cx="3670300" cy="224676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correct!:</a:t>
            </a:r>
          </a:p>
          <a:p>
            <a:r>
              <a:rPr lang="en-US" sz="2000" dirty="0">
                <a:latin typeface="Gill Sans"/>
                <a:cs typeface="Gill Sans"/>
              </a:rPr>
              <a:t>The confidence interval is based on the sample, and hence is random. There is a 95% probability that the interval (99.12, 110.88) contains µ.</a:t>
            </a:r>
          </a:p>
        </p:txBody>
      </p:sp>
      <p:pic>
        <p:nvPicPr>
          <p:cNvPr id="7" name="Content Placeholder 6"/>
          <p:cNvPicPr>
            <a:picLocks noGrp="1" noChangeAspect="1"/>
          </p:cNvPicPr>
          <p:nvPr>
            <p:ph sz="half" idx="2"/>
          </p:nvPr>
        </p:nvPicPr>
        <p:blipFill>
          <a:blip r:embed="rId2"/>
          <a:srcRect l="25925" r="25925"/>
          <a:stretch>
            <a:fillRect/>
          </a:stretch>
        </p:blipFill>
        <p:spPr/>
      </p:pic>
    </p:spTree>
    <p:extLst>
      <p:ext uri="{BB962C8B-B14F-4D97-AF65-F5344CB8AC3E}">
        <p14:creationId xmlns:p14="http://schemas.microsoft.com/office/powerpoint/2010/main" val="34550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Confidence Interval</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2791983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Dueling Confidence Intervals - Sneetches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968" y="1543829"/>
            <a:ext cx="6012382" cy="4600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8" y="1518640"/>
            <a:ext cx="6024838" cy="4610311"/>
          </a:xfrm>
          <a:prstGeom prst="rect">
            <a:avLst/>
          </a:prstGeom>
        </p:spPr>
      </p:pic>
    </p:spTree>
    <p:extLst>
      <p:ext uri="{BB962C8B-B14F-4D97-AF65-F5344CB8AC3E}">
        <p14:creationId xmlns:p14="http://schemas.microsoft.com/office/powerpoint/2010/main" val="20875294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44688" y="1497096"/>
            <a:ext cx="8229600" cy="4876800"/>
          </a:xfrm>
        </p:spPr>
        <p:txBody>
          <a:bodyPr>
            <a:normAutofit fontScale="92500" lnSpcReduction="10000"/>
          </a:bodyPr>
          <a:lstStyle/>
          <a:p>
            <a:r>
              <a:rPr lang="en-US" dirty="0" smtClean="0"/>
              <a:t>Suppose: </a:t>
            </a:r>
            <a:r>
              <a:rPr lang="en-US" i="1" dirty="0" smtClean="0"/>
              <a:t>z</a:t>
            </a:r>
            <a:r>
              <a:rPr lang="en-US" dirty="0" smtClean="0"/>
              <a:t>-test with α = .05, 2-tailed</a:t>
            </a:r>
          </a:p>
          <a:p>
            <a:r>
              <a:rPr lang="en-US" dirty="0" smtClean="0"/>
              <a:t>H</a:t>
            </a:r>
            <a:r>
              <a:rPr lang="en-US" baseline="-25000" dirty="0" smtClean="0"/>
              <a:t>0</a:t>
            </a:r>
            <a:r>
              <a:rPr lang="en-US" dirty="0" smtClean="0"/>
              <a:t>: </a:t>
            </a:r>
          </a:p>
          <a:p>
            <a:r>
              <a:rPr lang="en-US" dirty="0" smtClean="0"/>
              <a:t>H</a:t>
            </a:r>
            <a:r>
              <a:rPr lang="en-US" baseline="-25000" dirty="0" smtClean="0"/>
              <a:t>1</a:t>
            </a:r>
            <a:r>
              <a:rPr lang="en-US" dirty="0" smtClean="0"/>
              <a:t>:</a:t>
            </a:r>
          </a:p>
          <a:p>
            <a:pPr marL="0" indent="0">
              <a:buNone/>
            </a:pPr>
            <a:endParaRPr lang="en-US" dirty="0"/>
          </a:p>
          <a:p>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Some algebra to re-arrange, </a:t>
            </a:r>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And </a:t>
            </a:r>
            <a:r>
              <a:rPr lang="en-US" b="1" dirty="0" smtClean="0"/>
              <a:t>I will not reject H</a:t>
            </a:r>
            <a:r>
              <a:rPr lang="en-US" b="1" baseline="-25000" dirty="0" smtClean="0"/>
              <a:t>0</a:t>
            </a:r>
            <a:r>
              <a:rPr lang="en-US" b="1" dirty="0" smtClean="0"/>
              <a:t> </a:t>
            </a:r>
            <a:r>
              <a:rPr lang="en-US" dirty="0" smtClean="0"/>
              <a:t>if μ lies between those 2 rejection points:</a:t>
            </a:r>
          </a:p>
          <a:p>
            <a:pPr marL="0" indent="0">
              <a:buNone/>
            </a:pPr>
            <a:r>
              <a:rPr lang="en-US" dirty="0" smtClean="0"/>
              <a:t> </a:t>
            </a:r>
            <a:endParaRPr lang="en-US" dirty="0"/>
          </a:p>
        </p:txBody>
      </p:sp>
      <p:graphicFrame>
        <p:nvGraphicFramePr>
          <p:cNvPr id="4" name="Object 3"/>
          <p:cNvGraphicFramePr>
            <a:graphicFrameLocks noChangeAspect="1"/>
          </p:cNvGraphicFramePr>
          <p:nvPr>
            <p:extLst/>
          </p:nvPr>
        </p:nvGraphicFramePr>
        <p:xfrm>
          <a:off x="2840670" y="1874090"/>
          <a:ext cx="583857" cy="311645"/>
        </p:xfrm>
        <a:graphic>
          <a:graphicData uri="http://schemas.openxmlformats.org/presentationml/2006/ole">
            <mc:AlternateContent xmlns:mc="http://schemas.openxmlformats.org/markup-compatibility/2006">
              <mc:Choice xmlns:v="urn:schemas-microsoft-com:vml" Requires="v">
                <p:oleObj spid="_x0000_s8202" name="Equation" r:id="rId3" imgW="406400" imgH="215900" progId="Equation.3">
                  <p:embed/>
                </p:oleObj>
              </mc:Choice>
              <mc:Fallback>
                <p:oleObj name="Equation" r:id="rId3" imgW="406400" imgH="215900" progId="Equation.3">
                  <p:embed/>
                  <p:pic>
                    <p:nvPicPr>
                      <p:cNvPr id="0" name=""/>
                      <p:cNvPicPr/>
                      <p:nvPr/>
                    </p:nvPicPr>
                    <p:blipFill>
                      <a:blip r:embed="rId4"/>
                      <a:stretch>
                        <a:fillRect/>
                      </a:stretch>
                    </p:blipFill>
                    <p:spPr>
                      <a:xfrm>
                        <a:off x="2840670" y="1874090"/>
                        <a:ext cx="583857" cy="31164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40670" y="2307323"/>
          <a:ext cx="583857" cy="310373"/>
        </p:xfrm>
        <a:graphic>
          <a:graphicData uri="http://schemas.openxmlformats.org/presentationml/2006/ole">
            <mc:AlternateContent xmlns:mc="http://schemas.openxmlformats.org/markup-compatibility/2006">
              <mc:Choice xmlns:v="urn:schemas-microsoft-com:vml" Requires="v">
                <p:oleObj spid="_x0000_s8203" name="Equation" r:id="rId5" imgW="406400" imgH="215900" progId="Equation.3">
                  <p:embed/>
                </p:oleObj>
              </mc:Choice>
              <mc:Fallback>
                <p:oleObj name="Equation" r:id="rId5" imgW="406400" imgH="215900" progId="Equation.3">
                  <p:embed/>
                  <p:pic>
                    <p:nvPicPr>
                      <p:cNvPr id="0" name=""/>
                      <p:cNvPicPr/>
                      <p:nvPr/>
                    </p:nvPicPr>
                    <p:blipFill>
                      <a:blip r:embed="rId6"/>
                      <a:stretch>
                        <a:fillRect/>
                      </a:stretch>
                    </p:blipFill>
                    <p:spPr>
                      <a:xfrm>
                        <a:off x="2840670" y="2307323"/>
                        <a:ext cx="583857" cy="310373"/>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222875" y="1872884"/>
          <a:ext cx="1299144" cy="689086"/>
        </p:xfrm>
        <a:graphic>
          <a:graphicData uri="http://schemas.openxmlformats.org/presentationml/2006/ole">
            <mc:AlternateContent xmlns:mc="http://schemas.openxmlformats.org/markup-compatibility/2006">
              <mc:Choice xmlns:v="urn:schemas-microsoft-com:vml" Requires="v">
                <p:oleObj spid="_x0000_s8204" name="Equation" r:id="rId7" imgW="812800" imgH="431800" progId="Equation.3">
                  <p:embed/>
                </p:oleObj>
              </mc:Choice>
              <mc:Fallback>
                <p:oleObj name="Equation" r:id="rId7" imgW="812800" imgH="431800" progId="Equation.3">
                  <p:embed/>
                  <p:pic>
                    <p:nvPicPr>
                      <p:cNvPr id="0" name=""/>
                      <p:cNvPicPr/>
                      <p:nvPr/>
                    </p:nvPicPr>
                    <p:blipFill>
                      <a:blip r:embed="rId8"/>
                      <a:stretch>
                        <a:fillRect/>
                      </a:stretch>
                    </p:blipFill>
                    <p:spPr>
                      <a:xfrm>
                        <a:off x="5222875" y="1872884"/>
                        <a:ext cx="1299144" cy="689086"/>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165976" y="3179889"/>
          <a:ext cx="1220787" cy="611187"/>
        </p:xfrm>
        <a:graphic>
          <a:graphicData uri="http://schemas.openxmlformats.org/presentationml/2006/ole">
            <mc:AlternateContent xmlns:mc="http://schemas.openxmlformats.org/markup-compatibility/2006">
              <mc:Choice xmlns:v="urn:schemas-microsoft-com:vml" Requires="v">
                <p:oleObj spid="_x0000_s8205" name="Equation" r:id="rId9" imgW="863600" imgH="431800" progId="Equation.3">
                  <p:embed/>
                </p:oleObj>
              </mc:Choice>
              <mc:Fallback>
                <p:oleObj name="Equation" r:id="rId9" imgW="863600" imgH="431800" progId="Equation.3">
                  <p:embed/>
                  <p:pic>
                    <p:nvPicPr>
                      <p:cNvPr id="0" name=""/>
                      <p:cNvPicPr/>
                      <p:nvPr/>
                    </p:nvPicPr>
                    <p:blipFill>
                      <a:blip r:embed="rId10"/>
                      <a:stretch>
                        <a:fillRect/>
                      </a:stretch>
                    </p:blipFill>
                    <p:spPr>
                      <a:xfrm>
                        <a:off x="7165976" y="3179889"/>
                        <a:ext cx="1220787" cy="611187"/>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687888" y="3192607"/>
          <a:ext cx="1371600" cy="614362"/>
        </p:xfrm>
        <a:graphic>
          <a:graphicData uri="http://schemas.openxmlformats.org/presentationml/2006/ole">
            <mc:AlternateContent xmlns:mc="http://schemas.openxmlformats.org/markup-compatibility/2006">
              <mc:Choice xmlns:v="urn:schemas-microsoft-com:vml" Requires="v">
                <p:oleObj spid="_x0000_s8206" name="Equation" r:id="rId11" imgW="965200" imgH="431800" progId="Equation.3">
                  <p:embed/>
                </p:oleObj>
              </mc:Choice>
              <mc:Fallback>
                <p:oleObj name="Equation" r:id="rId11" imgW="965200" imgH="431800" progId="Equation.3">
                  <p:embed/>
                  <p:pic>
                    <p:nvPicPr>
                      <p:cNvPr id="0" name=""/>
                      <p:cNvPicPr/>
                      <p:nvPr/>
                    </p:nvPicPr>
                    <p:blipFill>
                      <a:blip r:embed="rId12"/>
                      <a:stretch>
                        <a:fillRect/>
                      </a:stretch>
                    </p:blipFill>
                    <p:spPr>
                      <a:xfrm>
                        <a:off x="4687888" y="3192607"/>
                        <a:ext cx="1371600" cy="6143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742816" y="4622914"/>
          <a:ext cx="1438275" cy="592137"/>
        </p:xfrm>
        <a:graphic>
          <a:graphicData uri="http://schemas.openxmlformats.org/presentationml/2006/ole">
            <mc:AlternateContent xmlns:mc="http://schemas.openxmlformats.org/markup-compatibility/2006">
              <mc:Choice xmlns:v="urn:schemas-microsoft-com:vml" Requires="v">
                <p:oleObj spid="_x0000_s8207" name="Equation" r:id="rId13" imgW="1016000" imgH="419100" progId="Equation.3">
                  <p:embed/>
                </p:oleObj>
              </mc:Choice>
              <mc:Fallback>
                <p:oleObj name="Equation" r:id="rId13" imgW="1016000" imgH="419100" progId="Equation.3">
                  <p:embed/>
                  <p:pic>
                    <p:nvPicPr>
                      <p:cNvPr id="0" name=""/>
                      <p:cNvPicPr/>
                      <p:nvPr/>
                    </p:nvPicPr>
                    <p:blipFill>
                      <a:blip r:embed="rId14"/>
                      <a:stretch>
                        <a:fillRect/>
                      </a:stretch>
                    </p:blipFill>
                    <p:spPr>
                      <a:xfrm>
                        <a:off x="4742816" y="4622914"/>
                        <a:ext cx="1438275" cy="59213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234556" y="4588808"/>
          <a:ext cx="1439862" cy="592137"/>
        </p:xfrm>
        <a:graphic>
          <a:graphicData uri="http://schemas.openxmlformats.org/presentationml/2006/ole">
            <mc:AlternateContent xmlns:mc="http://schemas.openxmlformats.org/markup-compatibility/2006">
              <mc:Choice xmlns:v="urn:schemas-microsoft-com:vml" Requires="v">
                <p:oleObj spid="_x0000_s8208" name="Equation" r:id="rId15" imgW="1016000" imgH="419100" progId="Equation.3">
                  <p:embed/>
                </p:oleObj>
              </mc:Choice>
              <mc:Fallback>
                <p:oleObj name="Equation" r:id="rId15" imgW="1016000" imgH="419100" progId="Equation.3">
                  <p:embed/>
                  <p:pic>
                    <p:nvPicPr>
                      <p:cNvPr id="0" name=""/>
                      <p:cNvPicPr/>
                      <p:nvPr/>
                    </p:nvPicPr>
                    <p:blipFill>
                      <a:blip r:embed="rId16"/>
                      <a:stretch>
                        <a:fillRect/>
                      </a:stretch>
                    </p:blipFill>
                    <p:spPr>
                      <a:xfrm>
                        <a:off x="7234556" y="4588808"/>
                        <a:ext cx="1439862" cy="592137"/>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570412" y="5956201"/>
          <a:ext cx="2946400" cy="650875"/>
        </p:xfrm>
        <a:graphic>
          <a:graphicData uri="http://schemas.openxmlformats.org/presentationml/2006/ole">
            <mc:AlternateContent xmlns:mc="http://schemas.openxmlformats.org/markup-compatibility/2006">
              <mc:Choice xmlns:v="urn:schemas-microsoft-com:vml" Requires="v">
                <p:oleObj spid="_x0000_s8209" name="Equation" r:id="rId17" imgW="2006600" imgH="444500" progId="Equation.3">
                  <p:embed/>
                </p:oleObj>
              </mc:Choice>
              <mc:Fallback>
                <p:oleObj name="Equation" r:id="rId17" imgW="2006600" imgH="444500" progId="Equation.3">
                  <p:embed/>
                  <p:pic>
                    <p:nvPicPr>
                      <p:cNvPr id="0" name=""/>
                      <p:cNvPicPr/>
                      <p:nvPr/>
                    </p:nvPicPr>
                    <p:blipFill>
                      <a:blip r:embed="rId18"/>
                      <a:stretch>
                        <a:fillRect/>
                      </a:stretch>
                    </p:blipFill>
                    <p:spPr>
                      <a:xfrm>
                        <a:off x="4570412" y="5956201"/>
                        <a:ext cx="2946400" cy="650875"/>
                      </a:xfrm>
                      <a:prstGeom prst="rect">
                        <a:avLst/>
                      </a:prstGeom>
                    </p:spPr>
                  </p:pic>
                </p:oleObj>
              </mc:Fallback>
            </mc:AlternateContent>
          </a:graphicData>
        </a:graphic>
      </p:graphicFrame>
      <p:sp>
        <p:nvSpPr>
          <p:cNvPr id="13" name="Left Arrow 12"/>
          <p:cNvSpPr/>
          <p:nvPr/>
        </p:nvSpPr>
        <p:spPr>
          <a:xfrm>
            <a:off x="7734956" y="5812933"/>
            <a:ext cx="2817778" cy="1266532"/>
          </a:xfrm>
          <a:prstGeom prst="leftArrow">
            <a:avLst/>
          </a:prstGeom>
          <a:gradFill flip="none" rotWithShape="1">
            <a:gsLst>
              <a:gs pos="85000">
                <a:srgbClr val="6699CC"/>
              </a:gs>
              <a:gs pos="100000">
                <a:srgbClr val="FFFFFF"/>
              </a:gs>
            </a:gsLst>
            <a:lin ang="111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r>
              <a:rPr lang="en-US" sz="1600" dirty="0">
                <a:solidFill>
                  <a:prstClr val="white"/>
                </a:solidFill>
                <a:latin typeface="Lato" charset="0"/>
                <a:ea typeface="Lato" charset="0"/>
                <a:cs typeface="Lato" charset="0"/>
              </a:rPr>
              <a:t>This is my 95% confidence interval for μ</a:t>
            </a:r>
          </a:p>
        </p:txBody>
      </p:sp>
    </p:spTree>
    <p:extLst>
      <p:ext uri="{BB962C8B-B14F-4D97-AF65-F5344CB8AC3E}">
        <p14:creationId xmlns:p14="http://schemas.microsoft.com/office/powerpoint/2010/main" val="134310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2" presetClass="emph" presetSubtype="0" repeatCount="10000" fill="hold" grpId="0" nodeType="withEffect">
                                  <p:stCondLst>
                                    <p:cond delay="0"/>
                                  </p:stCondLst>
                                  <p:childTnLst>
                                    <p:animRot by="120000">
                                      <p:cBhvr>
                                        <p:cTn id="24" dur="100" fill="hold">
                                          <p:stCondLst>
                                            <p:cond delay="0"/>
                                          </p:stCondLst>
                                        </p:cTn>
                                        <p:tgtEl>
                                          <p:spTgt spid="13"/>
                                        </p:tgtEl>
                                        <p:attrNameLst>
                                          <p:attrName>r</p:attrName>
                                        </p:attrNameLst>
                                      </p:cBhvr>
                                    </p:animRot>
                                    <p:animRot by="-240000">
                                      <p:cBhvr>
                                        <p:cTn id="25" dur="200" fill="hold">
                                          <p:stCondLst>
                                            <p:cond delay="200"/>
                                          </p:stCondLst>
                                        </p:cTn>
                                        <p:tgtEl>
                                          <p:spTgt spid="13"/>
                                        </p:tgtEl>
                                        <p:attrNameLst>
                                          <p:attrName>r</p:attrName>
                                        </p:attrNameLst>
                                      </p:cBhvr>
                                    </p:animRot>
                                    <p:animRot by="240000">
                                      <p:cBhvr>
                                        <p:cTn id="26" dur="200" fill="hold">
                                          <p:stCondLst>
                                            <p:cond delay="400"/>
                                          </p:stCondLst>
                                        </p:cTn>
                                        <p:tgtEl>
                                          <p:spTgt spid="13"/>
                                        </p:tgtEl>
                                        <p:attrNameLst>
                                          <p:attrName>r</p:attrName>
                                        </p:attrNameLst>
                                      </p:cBhvr>
                                    </p:animRot>
                                    <p:animRot by="-240000">
                                      <p:cBhvr>
                                        <p:cTn id="27" dur="200" fill="hold">
                                          <p:stCondLst>
                                            <p:cond delay="600"/>
                                          </p:stCondLst>
                                        </p:cTn>
                                        <p:tgtEl>
                                          <p:spTgt spid="13"/>
                                        </p:tgtEl>
                                        <p:attrNameLst>
                                          <p:attrName>r</p:attrName>
                                        </p:attrNameLst>
                                      </p:cBhvr>
                                    </p:animRot>
                                    <p:animRot by="120000">
                                      <p:cBhvr>
                                        <p:cTn id="28"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81200" y="1436701"/>
            <a:ext cx="8229600" cy="4876800"/>
          </a:xfrm>
        </p:spPr>
        <p:txBody>
          <a:bodyPr>
            <a:normAutofit/>
          </a:bodyPr>
          <a:lstStyle/>
          <a:p>
            <a:r>
              <a:rPr lang="en-US" sz="2200" dirty="0"/>
              <a:t>The confidence interval also tells when to reject </a:t>
            </a:r>
            <a:r>
              <a:rPr lang="en-US" sz="2200" dirty="0" smtClean="0"/>
              <a:t>H</a:t>
            </a:r>
            <a:r>
              <a:rPr lang="en-US" sz="2200" baseline="-25000" dirty="0" smtClean="0"/>
              <a:t>0</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dirty="0"/>
              <a:t> if μ is outside of this interval:</a:t>
            </a:r>
            <a:endParaRPr lang="en-US" sz="1800" baseline="-25000" dirty="0"/>
          </a:p>
          <a:p>
            <a:pPr marL="0" indent="0">
              <a:buNone/>
            </a:pPr>
            <a:endParaRPr lang="en-US" sz="2200" dirty="0"/>
          </a:p>
          <a:p>
            <a:r>
              <a:rPr lang="en-US" sz="2200" dirty="0"/>
              <a:t>But what if instead of solving for μ, I solve for the sample mean? </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b="1" dirty="0"/>
              <a:t> </a:t>
            </a:r>
            <a:r>
              <a:rPr lang="en-US" sz="1800" dirty="0"/>
              <a:t>if:</a:t>
            </a:r>
          </a:p>
          <a:p>
            <a:endParaRPr lang="en-US" sz="2200" dirty="0"/>
          </a:p>
          <a:p>
            <a:endParaRPr lang="en-US" sz="2200" dirty="0"/>
          </a:p>
          <a:p>
            <a:r>
              <a:rPr lang="en-US" sz="2200" dirty="0"/>
              <a:t>These two values define both of my regions of rejection (2-tailed</a:t>
            </a:r>
            <a:r>
              <a:rPr lang="en-US" sz="2200" dirty="0" smtClean="0"/>
              <a:t>).</a:t>
            </a:r>
            <a:endParaRPr lang="en-US" sz="2200" dirty="0"/>
          </a:p>
          <a:p>
            <a:r>
              <a:rPr lang="en-US" sz="2200" dirty="0"/>
              <a:t>My region of non-rejection is all values in between those 2 rejection </a:t>
            </a:r>
            <a:r>
              <a:rPr lang="en-US" sz="2200" dirty="0" smtClean="0"/>
              <a:t>points </a:t>
            </a:r>
          </a:p>
          <a:p>
            <a:pPr marL="457200" lvl="1" indent="0">
              <a:buNone/>
            </a:pPr>
            <a:r>
              <a:rPr lang="en-US" sz="1800" b="1" dirty="0" smtClean="0"/>
              <a:t>I </a:t>
            </a:r>
            <a:r>
              <a:rPr lang="en-US" sz="1800" b="1" dirty="0"/>
              <a:t>will not reject H</a:t>
            </a:r>
            <a:r>
              <a:rPr lang="en-US" sz="1800" b="1" baseline="-25000" dirty="0"/>
              <a:t>0</a:t>
            </a:r>
            <a:r>
              <a:rPr lang="en-US" sz="1800" b="1" dirty="0"/>
              <a:t> </a:t>
            </a:r>
            <a:r>
              <a:rPr lang="en-US" sz="1800" dirty="0"/>
              <a:t>if my sample mean is within:</a:t>
            </a:r>
          </a:p>
          <a:p>
            <a:endParaRPr lang="en-US" sz="2200" dirty="0"/>
          </a:p>
        </p:txBody>
      </p:sp>
      <p:graphicFrame>
        <p:nvGraphicFramePr>
          <p:cNvPr id="7" name="Object 6"/>
          <p:cNvGraphicFramePr>
            <a:graphicFrameLocks noChangeAspect="1"/>
          </p:cNvGraphicFramePr>
          <p:nvPr>
            <p:extLst/>
          </p:nvPr>
        </p:nvGraphicFramePr>
        <p:xfrm>
          <a:off x="6379588" y="3297320"/>
          <a:ext cx="1667430" cy="686480"/>
        </p:xfrm>
        <a:graphic>
          <a:graphicData uri="http://schemas.openxmlformats.org/presentationml/2006/ole">
            <mc:AlternateContent xmlns:mc="http://schemas.openxmlformats.org/markup-compatibility/2006">
              <mc:Choice xmlns:v="urn:schemas-microsoft-com:vml" Requires="v">
                <p:oleObj spid="_x0000_s9222" name="Equation" r:id="rId3" imgW="1016000" imgH="419100" progId="Equation.3">
                  <p:embed/>
                </p:oleObj>
              </mc:Choice>
              <mc:Fallback>
                <p:oleObj name="Equation" r:id="rId3" imgW="1016000" imgH="419100" progId="Equation.3">
                  <p:embed/>
                  <p:pic>
                    <p:nvPicPr>
                      <p:cNvPr id="0" name=""/>
                      <p:cNvPicPr/>
                      <p:nvPr/>
                    </p:nvPicPr>
                    <p:blipFill>
                      <a:blip r:embed="rId4"/>
                      <a:stretch>
                        <a:fillRect/>
                      </a:stretch>
                    </p:blipFill>
                    <p:spPr>
                      <a:xfrm>
                        <a:off x="6379588" y="3297320"/>
                        <a:ext cx="1667430" cy="68648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105276" y="3297268"/>
          <a:ext cx="1669395" cy="686532"/>
        </p:xfrm>
        <a:graphic>
          <a:graphicData uri="http://schemas.openxmlformats.org/presentationml/2006/ole">
            <mc:AlternateContent xmlns:mc="http://schemas.openxmlformats.org/markup-compatibility/2006">
              <mc:Choice xmlns:v="urn:schemas-microsoft-com:vml" Requires="v">
                <p:oleObj spid="_x0000_s9223" name="Equation" r:id="rId5" imgW="1016000" imgH="419100" progId="Equation.3">
                  <p:embed/>
                </p:oleObj>
              </mc:Choice>
              <mc:Fallback>
                <p:oleObj name="Equation" r:id="rId5" imgW="1016000" imgH="419100" progId="Equation.3">
                  <p:embed/>
                  <p:pic>
                    <p:nvPicPr>
                      <p:cNvPr id="0" name=""/>
                      <p:cNvPicPr/>
                      <p:nvPr/>
                    </p:nvPicPr>
                    <p:blipFill>
                      <a:blip r:embed="rId6"/>
                      <a:stretch>
                        <a:fillRect/>
                      </a:stretch>
                    </p:blipFill>
                    <p:spPr>
                      <a:xfrm>
                        <a:off x="4105276" y="3297268"/>
                        <a:ext cx="1669395" cy="686532"/>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437063" y="5841537"/>
          <a:ext cx="3317875" cy="738188"/>
        </p:xfrm>
        <a:graphic>
          <a:graphicData uri="http://schemas.openxmlformats.org/presentationml/2006/ole">
            <mc:AlternateContent xmlns:mc="http://schemas.openxmlformats.org/markup-compatibility/2006">
              <mc:Choice xmlns:v="urn:schemas-microsoft-com:vml" Requires="v">
                <p:oleObj spid="_x0000_s9224" name="Equation" r:id="rId7" imgW="1993900" imgH="444500" progId="Equation.3">
                  <p:embed/>
                </p:oleObj>
              </mc:Choice>
              <mc:Fallback>
                <p:oleObj name="Equation" r:id="rId7" imgW="1993900" imgH="444500" progId="Equation.3">
                  <p:embed/>
                  <p:pic>
                    <p:nvPicPr>
                      <p:cNvPr id="0" name=""/>
                      <p:cNvPicPr/>
                      <p:nvPr/>
                    </p:nvPicPr>
                    <p:blipFill>
                      <a:blip r:embed="rId8"/>
                      <a:stretch>
                        <a:fillRect/>
                      </a:stretch>
                    </p:blipFill>
                    <p:spPr>
                      <a:xfrm>
                        <a:off x="4437063" y="5841537"/>
                        <a:ext cx="3317875" cy="738188"/>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560591" y="2081946"/>
          <a:ext cx="2652712" cy="585787"/>
        </p:xfrm>
        <a:graphic>
          <a:graphicData uri="http://schemas.openxmlformats.org/presentationml/2006/ole">
            <mc:AlternateContent xmlns:mc="http://schemas.openxmlformats.org/markup-compatibility/2006">
              <mc:Choice xmlns:v="urn:schemas-microsoft-com:vml" Requires="v">
                <p:oleObj spid="_x0000_s9225" name="Equation" r:id="rId9" imgW="2006600" imgH="444500" progId="Equation.3">
                  <p:embed/>
                </p:oleObj>
              </mc:Choice>
              <mc:Fallback>
                <p:oleObj name="Equation" r:id="rId9" imgW="2006600" imgH="444500" progId="Equation.3">
                  <p:embed/>
                  <p:pic>
                    <p:nvPicPr>
                      <p:cNvPr id="0" name=""/>
                      <p:cNvPicPr/>
                      <p:nvPr/>
                    </p:nvPicPr>
                    <p:blipFill>
                      <a:blip r:embed="rId10"/>
                      <a:stretch>
                        <a:fillRect/>
                      </a:stretch>
                    </p:blipFill>
                    <p:spPr>
                      <a:xfrm>
                        <a:off x="4560591" y="2081946"/>
                        <a:ext cx="2652712" cy="585787"/>
                      </a:xfrm>
                      <a:prstGeom prst="rect">
                        <a:avLst/>
                      </a:prstGeom>
                    </p:spPr>
                  </p:pic>
                </p:oleObj>
              </mc:Fallback>
            </mc:AlternateContent>
          </a:graphicData>
        </a:graphic>
      </p:graphicFrame>
    </p:spTree>
    <p:extLst>
      <p:ext uri="{BB962C8B-B14F-4D97-AF65-F5344CB8AC3E}">
        <p14:creationId xmlns:p14="http://schemas.microsoft.com/office/powerpoint/2010/main" val="6830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Regions of rejection/non-rejection: </a:t>
            </a:r>
            <a:br>
              <a:rPr lang="en-US" sz="3200" dirty="0"/>
            </a:br>
            <a:r>
              <a:rPr lang="en-US" sz="3200" dirty="0"/>
              <a:t>What if I observe a sample mean = 106?</a:t>
            </a:r>
          </a:p>
        </p:txBody>
      </p:sp>
      <p:pic>
        <p:nvPicPr>
          <p:cNvPr id="11" name="Content Placeholder 10" descr="Rplot regions of rejection.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a:bodyPr>
          <a:lstStyle/>
          <a:p>
            <a:r>
              <a:rPr lang="en-US" b="1" dirty="0" smtClean="0"/>
              <a:t>Rejection regions</a:t>
            </a:r>
            <a:r>
              <a:rPr lang="en-US" dirty="0" smtClean="0"/>
              <a:t/>
            </a:r>
            <a:br>
              <a:rPr lang="en-US" dirty="0" smtClean="0"/>
            </a:br>
            <a:r>
              <a:rPr lang="en-US" dirty="0" smtClean="0"/>
              <a:t>I reject if:</a:t>
            </a:r>
            <a:br>
              <a:rPr lang="en-US" dirty="0" smtClean="0"/>
            </a:br>
            <a:r>
              <a:rPr lang="en-US" dirty="0" smtClean="0"/>
              <a:t/>
            </a:r>
            <a:br>
              <a:rPr lang="en-US" dirty="0" smtClean="0"/>
            </a:br>
            <a:r>
              <a:rPr lang="en-US" dirty="0" smtClean="0"/>
              <a:t>or if:</a:t>
            </a:r>
          </a:p>
          <a:p>
            <a:pPr marL="0" indent="0">
              <a:buNone/>
            </a:pPr>
            <a:endParaRPr lang="en-US" dirty="0" smtClean="0"/>
          </a:p>
          <a:p>
            <a:r>
              <a:rPr lang="en-US" b="1" dirty="0" smtClean="0"/>
              <a:t>Non-rejection region</a:t>
            </a:r>
            <a:r>
              <a:rPr lang="en-US" dirty="0" smtClean="0"/>
              <a:t/>
            </a:r>
            <a:br>
              <a:rPr lang="en-US" dirty="0" smtClean="0"/>
            </a:br>
            <a:r>
              <a:rPr lang="en-US" dirty="0" smtClean="0"/>
              <a:t>I will not reject if:</a:t>
            </a:r>
          </a:p>
          <a:p>
            <a:endParaRPr lang="en-US" dirty="0"/>
          </a:p>
          <a:p>
            <a:r>
              <a:rPr lang="en-US" dirty="0" smtClean="0"/>
              <a:t>With observed sample mean=106, I reject H</a:t>
            </a:r>
            <a:r>
              <a:rPr lang="en-US" baseline="-25000" dirty="0" smtClean="0"/>
              <a:t>0</a:t>
            </a:r>
            <a:endParaRPr lang="en-US" dirty="0" smtClean="0"/>
          </a:p>
        </p:txBody>
      </p:sp>
      <p:graphicFrame>
        <p:nvGraphicFramePr>
          <p:cNvPr id="6" name="Object 5"/>
          <p:cNvGraphicFramePr>
            <a:graphicFrameLocks noChangeAspect="1"/>
          </p:cNvGraphicFramePr>
          <p:nvPr>
            <p:extLst/>
          </p:nvPr>
        </p:nvGraphicFramePr>
        <p:xfrm>
          <a:off x="7602667" y="2542219"/>
          <a:ext cx="2366387" cy="580840"/>
        </p:xfrm>
        <a:graphic>
          <a:graphicData uri="http://schemas.openxmlformats.org/presentationml/2006/ole">
            <mc:AlternateContent xmlns:mc="http://schemas.openxmlformats.org/markup-compatibility/2006">
              <mc:Choice xmlns:v="urn:schemas-microsoft-com:vml" Requires="v">
                <p:oleObj spid="_x0000_s10245" name="Equation" r:id="rId4" imgW="1701800" imgH="419100" progId="Equation.3">
                  <p:embed/>
                </p:oleObj>
              </mc:Choice>
              <mc:Fallback>
                <p:oleObj name="Equation" r:id="rId4" imgW="1701800" imgH="419100" progId="Equation.3">
                  <p:embed/>
                  <p:pic>
                    <p:nvPicPr>
                      <p:cNvPr id="0" name=""/>
                      <p:cNvPicPr/>
                      <p:nvPr/>
                    </p:nvPicPr>
                    <p:blipFill>
                      <a:blip r:embed="rId5"/>
                      <a:stretch>
                        <a:fillRect/>
                      </a:stretch>
                    </p:blipFill>
                    <p:spPr>
                      <a:xfrm>
                        <a:off x="7602667" y="2542219"/>
                        <a:ext cx="2366387" cy="58084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611673" y="3224830"/>
          <a:ext cx="2425960" cy="579713"/>
        </p:xfrm>
        <a:graphic>
          <a:graphicData uri="http://schemas.openxmlformats.org/presentationml/2006/ole">
            <mc:AlternateContent xmlns:mc="http://schemas.openxmlformats.org/markup-compatibility/2006">
              <mc:Choice xmlns:v="urn:schemas-microsoft-com:vml" Requires="v">
                <p:oleObj spid="_x0000_s10246" name="Equation" r:id="rId6" imgW="1752600" imgH="419100" progId="Equation.3">
                  <p:embed/>
                </p:oleObj>
              </mc:Choice>
              <mc:Fallback>
                <p:oleObj name="Equation" r:id="rId6" imgW="1752600" imgH="419100" progId="Equation.3">
                  <p:embed/>
                  <p:pic>
                    <p:nvPicPr>
                      <p:cNvPr id="0" name=""/>
                      <p:cNvPicPr/>
                      <p:nvPr/>
                    </p:nvPicPr>
                    <p:blipFill>
                      <a:blip r:embed="rId7"/>
                      <a:stretch>
                        <a:fillRect/>
                      </a:stretch>
                    </p:blipFill>
                    <p:spPr>
                      <a:xfrm>
                        <a:off x="7611673" y="3224830"/>
                        <a:ext cx="2425960" cy="579713"/>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7707947" y="4579463"/>
          <a:ext cx="2155825" cy="442913"/>
        </p:xfrm>
        <a:graphic>
          <a:graphicData uri="http://schemas.openxmlformats.org/presentationml/2006/ole">
            <mc:AlternateContent xmlns:mc="http://schemas.openxmlformats.org/markup-compatibility/2006">
              <mc:Choice xmlns:v="urn:schemas-microsoft-com:vml" Requires="v">
                <p:oleObj spid="_x0000_s10247" name="Equation" r:id="rId8" imgW="1295400" imgH="266700" progId="Equation.3">
                  <p:embed/>
                </p:oleObj>
              </mc:Choice>
              <mc:Fallback>
                <p:oleObj name="Equation" r:id="rId8" imgW="1295400" imgH="266700" progId="Equation.3">
                  <p:embed/>
                  <p:pic>
                    <p:nvPicPr>
                      <p:cNvPr id="0" name=""/>
                      <p:cNvPicPr/>
                      <p:nvPr/>
                    </p:nvPicPr>
                    <p:blipFill>
                      <a:blip r:embed="rId9"/>
                      <a:stretch>
                        <a:fillRect/>
                      </a:stretch>
                    </p:blipFill>
                    <p:spPr>
                      <a:xfrm>
                        <a:off x="7707947" y="4579463"/>
                        <a:ext cx="2155825" cy="442913"/>
                      </a:xfrm>
                      <a:prstGeom prst="rect">
                        <a:avLst/>
                      </a:prstGeom>
                    </p:spPr>
                  </p:pic>
                </p:oleObj>
              </mc:Fallback>
            </mc:AlternateContent>
          </a:graphicData>
        </a:graphic>
      </p:graphicFrame>
    </p:spTree>
    <p:extLst>
      <p:ext uri="{BB962C8B-B14F-4D97-AF65-F5344CB8AC3E}">
        <p14:creationId xmlns:p14="http://schemas.microsoft.com/office/powerpoint/2010/main" val="32623045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a:t>
            </a:r>
            <a:br>
              <a:rPr lang="en-US" sz="3200" dirty="0"/>
            </a:br>
            <a:r>
              <a:rPr lang="en-US" sz="3200" dirty="0"/>
              <a:t>What if I had hypothesized μ = 100?</a:t>
            </a:r>
          </a:p>
        </p:txBody>
      </p:sp>
      <p:pic>
        <p:nvPicPr>
          <p:cNvPr id="8" name="Content Placeholder 7" descr="Rplot 95% CI.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fontScale="77500" lnSpcReduction="20000"/>
          </a:bodyPr>
          <a:lstStyle/>
          <a:p>
            <a:r>
              <a:rPr lang="en-US" b="1" dirty="0" smtClean="0"/>
              <a:t>95% confidence interval</a:t>
            </a:r>
            <a:r>
              <a:rPr lang="en-US" dirty="0" smtClean="0"/>
              <a:t/>
            </a:r>
            <a:br>
              <a:rPr lang="en-US" dirty="0" smtClean="0"/>
            </a:br>
            <a:r>
              <a:rPr lang="en-US" dirty="0" smtClean="0"/>
              <a:t>I will not reject H</a:t>
            </a:r>
            <a:r>
              <a:rPr lang="en-US" baseline="-25000" dirty="0" smtClean="0"/>
              <a:t>0</a:t>
            </a:r>
            <a:r>
              <a:rPr lang="en-US" dirty="0" smtClean="0"/>
              <a:t> if μ is within:</a:t>
            </a:r>
            <a:br>
              <a:rPr lang="en-US" dirty="0" smtClean="0"/>
            </a:br>
            <a:r>
              <a:rPr lang="en-US" dirty="0" smtClean="0"/>
              <a:t/>
            </a:r>
            <a:br>
              <a:rPr lang="en-US" dirty="0" smtClean="0"/>
            </a:br>
            <a:r>
              <a:rPr lang="en-US" dirty="0" smtClean="0"/>
              <a:t/>
            </a:r>
            <a:br>
              <a:rPr lang="en-US" dirty="0" smtClean="0"/>
            </a:br>
            <a:endParaRPr lang="en-US" dirty="0"/>
          </a:p>
          <a:p>
            <a:endParaRPr lang="en-US" dirty="0" smtClean="0"/>
          </a:p>
          <a:p>
            <a:r>
              <a:rPr lang="en-US" dirty="0" smtClean="0"/>
              <a:t>Because μ=100 is not contained in this interval, I reject H</a:t>
            </a:r>
            <a:r>
              <a:rPr lang="en-US" baseline="-25000" dirty="0" smtClean="0"/>
              <a:t>0 </a:t>
            </a:r>
            <a:r>
              <a:rPr lang="en-US" dirty="0" smtClean="0"/>
              <a:t>as it does not contain my population value</a:t>
            </a:r>
          </a:p>
          <a:p>
            <a:r>
              <a:rPr lang="en-US" dirty="0" smtClean="0"/>
              <a:t>Note that this is the same decision I reached with my regions of rejection</a:t>
            </a:r>
          </a:p>
          <a:p>
            <a:r>
              <a:rPr lang="en-US" dirty="0" smtClean="0"/>
              <a:t>I also know more than I did before: I know that I am 95% confident that the true value of μ is between 100.12 and 111.88</a:t>
            </a:r>
          </a:p>
        </p:txBody>
      </p:sp>
      <p:graphicFrame>
        <p:nvGraphicFramePr>
          <p:cNvPr id="9" name="Object 8"/>
          <p:cNvGraphicFramePr>
            <a:graphicFrameLocks noChangeAspect="1"/>
          </p:cNvGraphicFramePr>
          <p:nvPr>
            <p:extLst/>
          </p:nvPr>
        </p:nvGraphicFramePr>
        <p:xfrm>
          <a:off x="6613525" y="2454347"/>
          <a:ext cx="3449638" cy="650875"/>
        </p:xfrm>
        <a:graphic>
          <a:graphicData uri="http://schemas.openxmlformats.org/presentationml/2006/ole">
            <mc:AlternateContent xmlns:mc="http://schemas.openxmlformats.org/markup-compatibility/2006">
              <mc:Choice xmlns:v="urn:schemas-microsoft-com:vml" Requires="v">
                <p:oleObj spid="_x0000_s11268" name="Equation" r:id="rId4" imgW="2349500" imgH="444500" progId="Equation.3">
                  <p:embed/>
                </p:oleObj>
              </mc:Choice>
              <mc:Fallback>
                <p:oleObj name="Equation" r:id="rId4" imgW="2349500" imgH="444500" progId="Equation.3">
                  <p:embed/>
                  <p:pic>
                    <p:nvPicPr>
                      <p:cNvPr id="0" name=""/>
                      <p:cNvPicPr/>
                      <p:nvPr/>
                    </p:nvPicPr>
                    <p:blipFill>
                      <a:blip r:embed="rId5"/>
                      <a:stretch>
                        <a:fillRect/>
                      </a:stretch>
                    </p:blipFill>
                    <p:spPr>
                      <a:xfrm>
                        <a:off x="6613525" y="2454347"/>
                        <a:ext cx="3449638" cy="65087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6613525" y="3078202"/>
          <a:ext cx="1976438" cy="352425"/>
        </p:xfrm>
        <a:graphic>
          <a:graphicData uri="http://schemas.openxmlformats.org/presentationml/2006/ole">
            <mc:AlternateContent xmlns:mc="http://schemas.openxmlformats.org/markup-compatibility/2006">
              <mc:Choice xmlns:v="urn:schemas-microsoft-com:vml" Requires="v">
                <p:oleObj spid="_x0000_s11269" name="Equation" r:id="rId6" imgW="1346200" imgH="241300" progId="Equation.3">
                  <p:embed/>
                </p:oleObj>
              </mc:Choice>
              <mc:Fallback>
                <p:oleObj name="Equation" r:id="rId6" imgW="1346200" imgH="241300" progId="Equation.3">
                  <p:embed/>
                  <p:pic>
                    <p:nvPicPr>
                      <p:cNvPr id="0" name=""/>
                      <p:cNvPicPr/>
                      <p:nvPr/>
                    </p:nvPicPr>
                    <p:blipFill>
                      <a:blip r:embed="rId7"/>
                      <a:stretch>
                        <a:fillRect/>
                      </a:stretch>
                    </p:blipFill>
                    <p:spPr>
                      <a:xfrm>
                        <a:off x="6613525" y="3078202"/>
                        <a:ext cx="1976438" cy="352425"/>
                      </a:xfrm>
                      <a:prstGeom prst="rect">
                        <a:avLst/>
                      </a:prstGeom>
                    </p:spPr>
                  </p:pic>
                </p:oleObj>
              </mc:Fallback>
            </mc:AlternateContent>
          </a:graphicData>
        </a:graphic>
      </p:graphicFrame>
    </p:spTree>
    <p:extLst>
      <p:ext uri="{BB962C8B-B14F-4D97-AF65-F5344CB8AC3E}">
        <p14:creationId xmlns:p14="http://schemas.microsoft.com/office/powerpoint/2010/main" val="26416565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6315"/>
            <a:ext cx="10515600" cy="583565"/>
          </a:xfrm>
        </p:spPr>
        <p:txBody>
          <a:bodyPr>
            <a:noAutofit/>
          </a:bodyPr>
          <a:lstStyle/>
          <a:p>
            <a:pPr algn="ctr"/>
            <a:r>
              <a:rPr lang="en-US" sz="3200" b="1" dirty="0" smtClean="0"/>
              <a:t>Reject </a:t>
            </a:r>
            <a:r>
              <a:rPr lang="en-US" sz="3200" b="1" dirty="0" smtClean="0"/>
              <a:t>H</a:t>
            </a:r>
            <a:r>
              <a:rPr lang="en-US" sz="3200" b="1" baseline="-25000" dirty="0" smtClean="0"/>
              <a:t>0</a:t>
            </a:r>
            <a:r>
              <a:rPr lang="en-US" sz="3200" b="1" dirty="0" smtClean="0"/>
              <a:t>…</a:t>
            </a:r>
            <a:endParaRPr lang="en-US" sz="3200" b="1" dirty="0"/>
          </a:p>
        </p:txBody>
      </p:sp>
      <p:sp>
        <p:nvSpPr>
          <p:cNvPr id="3" name="Text Placeholder 2"/>
          <p:cNvSpPr>
            <a:spLocks noGrp="1"/>
          </p:cNvSpPr>
          <p:nvPr>
            <p:ph type="body" idx="1"/>
          </p:nvPr>
        </p:nvSpPr>
        <p:spPr>
          <a:xfrm>
            <a:off x="1040130" y="5478463"/>
            <a:ext cx="4764088" cy="1188720"/>
          </a:xfrm>
        </p:spPr>
        <p:txBody>
          <a:bodyPr>
            <a:noAutofit/>
          </a:bodyPr>
          <a:lstStyle/>
          <a:p>
            <a:r>
              <a:rPr lang="en-US" sz="1800" dirty="0" err="1" smtClean="0"/>
              <a:t>RoR</a:t>
            </a:r>
            <a:r>
              <a:rPr lang="en-US" sz="1800" dirty="0" smtClean="0"/>
              <a:t>: </a:t>
            </a:r>
            <a:r>
              <a:rPr lang="en-US" sz="1800" dirty="0"/>
              <a:t>μ = 100 (population </a:t>
            </a:r>
            <a:r>
              <a:rPr lang="en-US" sz="1800" dirty="0" smtClean="0"/>
              <a:t>parameter / hypothesized </a:t>
            </a:r>
            <a:r>
              <a:rPr lang="en-US" sz="1800" dirty="0"/>
              <a:t>value)</a:t>
            </a:r>
          </a:p>
          <a:p>
            <a:r>
              <a:rPr lang="en-US" sz="1800" b="0" dirty="0" smtClean="0"/>
              <a:t>Given that μ = 100, is my sample mean a reasonable value from that population?</a:t>
            </a:r>
            <a:endParaRPr lang="en-US" sz="1800" b="0" dirty="0"/>
          </a:p>
        </p:txBody>
      </p:sp>
      <p:pic>
        <p:nvPicPr>
          <p:cNvPr id="15" name="Content Placeholder 14" descr="Rplot regions of rejection.pdf"/>
          <p:cNvPicPr>
            <a:picLocks noGrp="1" noChangeAspect="1"/>
          </p:cNvPicPr>
          <p:nvPr>
            <p:ph sz="half" idx="2"/>
          </p:nvPr>
        </p:nvPicPr>
        <p:blipFill>
          <a:blip r:embed="rId3">
            <a:extLst>
              <a:ext uri="{28A0092B-C50C-407E-A947-70E740481C1C}">
                <a14:useLocalDpi xmlns:a14="http://schemas.microsoft.com/office/drawing/2010/main" val="0"/>
              </a:ext>
            </a:extLst>
          </a:blip>
          <a:srcRect t="1100" b="1100"/>
          <a:stretch>
            <a:fillRect/>
          </a:stretch>
        </p:blipFill>
        <p:spPr>
          <a:xfrm>
            <a:off x="451168" y="1544955"/>
            <a:ext cx="5157787" cy="3684588"/>
          </a:xfrm>
        </p:spPr>
      </p:pic>
      <p:sp>
        <p:nvSpPr>
          <p:cNvPr id="5" name="Text Placeholder 4"/>
          <p:cNvSpPr>
            <a:spLocks noGrp="1"/>
          </p:cNvSpPr>
          <p:nvPr>
            <p:ph type="body" sz="quarter" idx="3"/>
          </p:nvPr>
        </p:nvSpPr>
        <p:spPr>
          <a:xfrm>
            <a:off x="6809106" y="5478463"/>
            <a:ext cx="4606607" cy="1188720"/>
          </a:xfrm>
        </p:spPr>
        <p:txBody>
          <a:bodyPr>
            <a:noAutofit/>
          </a:bodyPr>
          <a:lstStyle/>
          <a:p>
            <a:r>
              <a:rPr lang="en-US" sz="1800" dirty="0" smtClean="0">
                <a:latin typeface="Calibri" panose="020F0502020204030204" pitchFamily="34" charset="0"/>
                <a:ea typeface="Lato" charset="0"/>
                <a:cs typeface="Lato" charset="0"/>
              </a:rPr>
              <a:t>Confidence interval: </a:t>
            </a:r>
            <a:r>
              <a:rPr lang="en-US" sz="1800" dirty="0">
                <a:latin typeface="Calibri" panose="020F0502020204030204" pitchFamily="34" charset="0"/>
                <a:ea typeface="Lato" charset="0"/>
                <a:cs typeface="Lato" charset="0"/>
              </a:rPr>
              <a:t>μ = </a:t>
            </a:r>
            <a:r>
              <a:rPr lang="en-US" sz="1800" dirty="0" smtClean="0">
                <a:latin typeface="Calibri" panose="020F0502020204030204" pitchFamily="34" charset="0"/>
                <a:ea typeface="Lato" charset="0"/>
                <a:cs typeface="Lato" charset="0"/>
              </a:rPr>
              <a:t>106 (sample statistic)</a:t>
            </a:r>
            <a:endParaRPr lang="en-US" sz="1800" b="0" dirty="0" smtClean="0">
              <a:latin typeface="Calibri" panose="020F0502020204030204" pitchFamily="34" charset="0"/>
              <a:ea typeface="Lato" charset="0"/>
              <a:cs typeface="Lato" charset="0"/>
            </a:endParaRPr>
          </a:p>
          <a:p>
            <a:r>
              <a:rPr lang="en-US" sz="1800" b="0" dirty="0" smtClean="0">
                <a:latin typeface="Calibri" panose="020F0502020204030204" pitchFamily="34" charset="0"/>
                <a:ea typeface="Lato" charset="0"/>
                <a:cs typeface="Lato" charset="0"/>
              </a:rPr>
              <a:t>Given that my sample mean = 106, is μ a reasonable value for the population mean?</a:t>
            </a:r>
            <a:endParaRPr lang="en-US" sz="1800" b="0" dirty="0">
              <a:latin typeface="Calibri" panose="020F0502020204030204" pitchFamily="34" charset="0"/>
              <a:ea typeface="Lato" charset="0"/>
              <a:cs typeface="Lato" charset="0"/>
            </a:endParaRPr>
          </a:p>
        </p:txBody>
      </p:sp>
      <p:pic>
        <p:nvPicPr>
          <p:cNvPr id="14" name="Content Placeholder 13" descr="Rplot 95% CI.pdf"/>
          <p:cNvPicPr>
            <a:picLocks noGrp="1" noChangeAspect="1"/>
          </p:cNvPicPr>
          <p:nvPr>
            <p:ph sz="quarter" idx="4"/>
          </p:nvPr>
        </p:nvPicPr>
        <p:blipFill>
          <a:blip r:embed="rId4">
            <a:extLst>
              <a:ext uri="{28A0092B-C50C-407E-A947-70E740481C1C}">
                <a14:useLocalDpi xmlns:a14="http://schemas.microsoft.com/office/drawing/2010/main" val="0"/>
              </a:ext>
            </a:extLst>
          </a:blip>
          <a:srcRect t="1119" b="1119"/>
          <a:stretch>
            <a:fillRect/>
          </a:stretch>
        </p:blipFill>
        <p:spPr>
          <a:xfrm>
            <a:off x="6172200" y="1544955"/>
            <a:ext cx="5183188" cy="3684588"/>
          </a:xfrm>
        </p:spPr>
      </p:pic>
      <p:sp>
        <p:nvSpPr>
          <p:cNvPr id="9" name="Text Placeholder 2"/>
          <p:cNvSpPr txBox="1">
            <a:spLocks/>
          </p:cNvSpPr>
          <p:nvPr/>
        </p:nvSpPr>
        <p:spPr>
          <a:xfrm>
            <a:off x="1021080" y="738823"/>
            <a:ext cx="4764088"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t>ROR: </a:t>
            </a:r>
          </a:p>
          <a:p>
            <a:r>
              <a:rPr lang="en-US" sz="1800" b="0" dirty="0" smtClean="0"/>
              <a:t>If the sample mean is outside the region of rejection.</a:t>
            </a:r>
          </a:p>
        </p:txBody>
      </p:sp>
      <p:sp>
        <p:nvSpPr>
          <p:cNvPr id="10" name="Text Placeholder 4"/>
          <p:cNvSpPr txBox="1">
            <a:spLocks/>
          </p:cNvSpPr>
          <p:nvPr/>
        </p:nvSpPr>
        <p:spPr>
          <a:xfrm>
            <a:off x="6790056" y="738823"/>
            <a:ext cx="4606607"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latin typeface="Calibri" panose="020F0502020204030204" pitchFamily="34" charset="0"/>
                <a:ea typeface="Lato" charset="0"/>
                <a:cs typeface="Lato" charset="0"/>
              </a:rPr>
              <a:t>Confidence Interval:</a:t>
            </a:r>
          </a:p>
          <a:p>
            <a:r>
              <a:rPr lang="en-US" sz="1800" b="0" dirty="0" smtClean="0">
                <a:latin typeface="Calibri" panose="020F0502020204030204" pitchFamily="34" charset="0"/>
                <a:ea typeface="Lato" charset="0"/>
                <a:cs typeface="Lato" charset="0"/>
              </a:rPr>
              <a:t>If the null hypothesis mean is outside the Confidence Interval.</a:t>
            </a:r>
            <a:endParaRPr lang="en-US" sz="1800" b="0" dirty="0">
              <a:latin typeface="Calibri" panose="020F0502020204030204" pitchFamily="34" charset="0"/>
              <a:ea typeface="Lato" charset="0"/>
              <a:cs typeface="Lato" charset="0"/>
            </a:endParaRPr>
          </a:p>
        </p:txBody>
      </p:sp>
    </p:spTree>
    <p:extLst>
      <p:ext uri="{BB962C8B-B14F-4D97-AF65-F5344CB8AC3E}">
        <p14:creationId xmlns:p14="http://schemas.microsoft.com/office/powerpoint/2010/main" val="25112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9567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intervals provide several </a:t>
            </a:r>
            <a:br>
              <a:rPr lang="en-US" sz="3200" dirty="0"/>
            </a:br>
            <a:r>
              <a:rPr lang="en-US" sz="3200" dirty="0"/>
              <a:t>advantages over NHST alone</a:t>
            </a:r>
          </a:p>
        </p:txBody>
      </p:sp>
      <p:sp>
        <p:nvSpPr>
          <p:cNvPr id="3" name="Content Placeholder 2"/>
          <p:cNvSpPr>
            <a:spLocks noGrp="1"/>
          </p:cNvSpPr>
          <p:nvPr>
            <p:ph idx="1"/>
          </p:nvPr>
        </p:nvSpPr>
        <p:spPr/>
        <p:txBody>
          <a:bodyPr>
            <a:normAutofit/>
          </a:bodyPr>
          <a:lstStyle/>
          <a:p>
            <a:r>
              <a:rPr lang="en-US" dirty="0" smtClean="0"/>
              <a:t>Provides bounded estimate of the population parameter</a:t>
            </a:r>
          </a:p>
          <a:p>
            <a:endParaRPr lang="en-US" dirty="0" smtClean="0"/>
          </a:p>
          <a:p>
            <a:r>
              <a:rPr lang="en-US" dirty="0" smtClean="0"/>
              <a:t>Permits tests of all possible null hypotheses simultaneously</a:t>
            </a:r>
          </a:p>
          <a:p>
            <a:pPr lvl="1"/>
            <a:r>
              <a:rPr lang="en-US" dirty="0" smtClean="0"/>
              <a:t>You can reject/not reject H</a:t>
            </a:r>
            <a:r>
              <a:rPr lang="en-US" baseline="-25000" dirty="0" smtClean="0"/>
              <a:t>0</a:t>
            </a:r>
            <a:r>
              <a:rPr lang="en-US" dirty="0" smtClean="0"/>
              <a:t> not only for value hypothesized in H</a:t>
            </a:r>
            <a:r>
              <a:rPr lang="en-US" baseline="-25000" dirty="0" smtClean="0"/>
              <a:t>0</a:t>
            </a:r>
            <a:r>
              <a:rPr lang="en-US" dirty="0" smtClean="0"/>
              <a:t> but also for other hypothesized values</a:t>
            </a:r>
          </a:p>
          <a:p>
            <a:pPr marL="0" indent="0">
              <a:buNone/>
            </a:pPr>
            <a:r>
              <a:rPr lang="en-US" dirty="0" smtClean="0"/>
              <a:t> </a:t>
            </a:r>
          </a:p>
          <a:p>
            <a:r>
              <a:rPr lang="en-US" dirty="0" smtClean="0"/>
              <a:t>Interval width provides information about precision</a:t>
            </a:r>
          </a:p>
          <a:p>
            <a:pPr lvl="1"/>
            <a:r>
              <a:rPr lang="en-US" dirty="0"/>
              <a:t>S</a:t>
            </a:r>
            <a:r>
              <a:rPr lang="en-US" dirty="0" smtClean="0"/>
              <a:t>ignificance plus very narrow interval suggests power so great as to enable us to reject even a trivial effect</a:t>
            </a:r>
          </a:p>
          <a:p>
            <a:pPr lvl="1"/>
            <a:r>
              <a:rPr lang="en-US" dirty="0"/>
              <a:t>N</a:t>
            </a:r>
            <a:r>
              <a:rPr lang="en-US" dirty="0" smtClean="0"/>
              <a:t>on-significance with wide intervals suggests that our measures/procedures/experiment lacks precision</a:t>
            </a:r>
          </a:p>
          <a:p>
            <a:pPr lvl="1"/>
            <a:r>
              <a:rPr lang="en-US" i="1" dirty="0" smtClean="0"/>
              <a:t>p</a:t>
            </a:r>
            <a:r>
              <a:rPr lang="en-US" dirty="0"/>
              <a:t>-</a:t>
            </a:r>
            <a:r>
              <a:rPr lang="en-US" dirty="0" smtClean="0"/>
              <a:t>values do not give you this information, heavily influenced by sample size (</a:t>
            </a:r>
            <a:r>
              <a:rPr lang="en-US" i="1" dirty="0" smtClean="0"/>
              <a:t>n</a:t>
            </a:r>
            <a:r>
              <a:rPr lang="en-US" dirty="0" smtClean="0"/>
              <a:t>)</a:t>
            </a:r>
            <a:endParaRPr lang="en-US" dirty="0"/>
          </a:p>
        </p:txBody>
      </p:sp>
    </p:spTree>
    <p:extLst>
      <p:ext uri="{BB962C8B-B14F-4D97-AF65-F5344CB8AC3E}">
        <p14:creationId xmlns:p14="http://schemas.microsoft.com/office/powerpoint/2010/main" val="36456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new distributions…</a:t>
            </a:r>
            <a:endParaRPr lang="en-US" dirty="0"/>
          </a:p>
        </p:txBody>
      </p:sp>
      <p:sp>
        <p:nvSpPr>
          <p:cNvPr id="3" name="Content Placeholder 2"/>
          <p:cNvSpPr>
            <a:spLocks noGrp="1"/>
          </p:cNvSpPr>
          <p:nvPr>
            <p:ph idx="1"/>
          </p:nvPr>
        </p:nvSpPr>
        <p:spPr/>
        <p:txBody>
          <a:bodyPr/>
          <a:lstStyle/>
          <a:p>
            <a:pPr marL="0" indent="0">
              <a:buNone/>
            </a:pPr>
            <a:r>
              <a:rPr lang="en-US" dirty="0"/>
              <a:t>If you see the ratio of an independent normal random variable (numerator) to the square-root of a chi-squared variable (denominator; any time you have an SE on the bottom!), </a:t>
            </a:r>
            <a:endParaRPr lang="en-US" dirty="0" smtClean="0"/>
          </a:p>
          <a:p>
            <a:pPr lvl="1"/>
            <a:r>
              <a:rPr lang="en-US" sz="2400" dirty="0" smtClean="0"/>
              <a:t>think </a:t>
            </a:r>
            <a:r>
              <a:rPr lang="en-US" sz="2400" b="1" dirty="0"/>
              <a:t>Student’s t</a:t>
            </a:r>
            <a:r>
              <a:rPr lang="en-US" sz="2400" dirty="0"/>
              <a:t>.</a:t>
            </a:r>
          </a:p>
          <a:p>
            <a:pPr marL="0" indent="0">
              <a:buNone/>
            </a:pPr>
            <a:endParaRPr lang="en-US" dirty="0" smtClean="0"/>
          </a:p>
          <a:p>
            <a:pPr marL="0" indent="0">
              <a:buNone/>
            </a:pPr>
            <a:r>
              <a:rPr lang="en-US" dirty="0" smtClean="0"/>
              <a:t>If </a:t>
            </a:r>
            <a:r>
              <a:rPr lang="en-US" dirty="0"/>
              <a:t>you see squares of normal random </a:t>
            </a:r>
            <a:r>
              <a:rPr lang="en-US" dirty="0" smtClean="0"/>
              <a:t>variables (or of their differences!), </a:t>
            </a:r>
          </a:p>
          <a:p>
            <a:pPr lvl="1"/>
            <a:r>
              <a:rPr lang="en-US" sz="2400" dirty="0" smtClean="0"/>
              <a:t>think</a:t>
            </a:r>
            <a:r>
              <a:rPr lang="en-US" sz="2400" b="1" dirty="0" smtClean="0"/>
              <a:t> chi-squared</a:t>
            </a:r>
            <a:r>
              <a:rPr lang="en-US" sz="2400" dirty="0"/>
              <a:t>.</a:t>
            </a:r>
            <a:r>
              <a:rPr lang="en-US" dirty="0"/>
              <a:t> </a:t>
            </a:r>
          </a:p>
          <a:p>
            <a:pPr marL="0" indent="0">
              <a:buNone/>
            </a:pPr>
            <a:endParaRPr lang="en-US" dirty="0" smtClean="0"/>
          </a:p>
          <a:p>
            <a:pPr marL="0" indent="0">
              <a:buNone/>
            </a:pPr>
            <a:r>
              <a:rPr lang="en-US" dirty="0" smtClean="0"/>
              <a:t>If </a:t>
            </a:r>
            <a:r>
              <a:rPr lang="en-US" dirty="0"/>
              <a:t>you see the ratio of two chi-squared random variables (i.e., sample variances from a normal distribution), </a:t>
            </a:r>
            <a:endParaRPr lang="en-US" dirty="0" smtClean="0"/>
          </a:p>
          <a:p>
            <a:pPr lvl="1"/>
            <a:r>
              <a:rPr lang="en-US" sz="2400" dirty="0" smtClean="0"/>
              <a:t>think </a:t>
            </a:r>
            <a:r>
              <a:rPr lang="en-US" sz="2400" b="1" dirty="0"/>
              <a:t>F </a:t>
            </a:r>
            <a:r>
              <a:rPr lang="en-US" sz="2400" b="1" dirty="0" smtClean="0"/>
              <a:t>distribution</a:t>
            </a:r>
            <a:r>
              <a:rPr lang="en-US" sz="2400" dirty="0" smtClean="0"/>
              <a:t>.</a:t>
            </a:r>
            <a:endParaRPr lang="en-US" dirty="0"/>
          </a:p>
          <a:p>
            <a:endParaRPr lang="en-US" dirty="0"/>
          </a:p>
        </p:txBody>
      </p:sp>
    </p:spTree>
    <p:extLst>
      <p:ext uri="{BB962C8B-B14F-4D97-AF65-F5344CB8AC3E}">
        <p14:creationId xmlns:p14="http://schemas.microsoft.com/office/powerpoint/2010/main" val="32315076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an independent normal random variable to the square-root of a chi-squared, think Student’s t </a:t>
            </a:r>
          </a:p>
        </p:txBody>
      </p:sp>
      <p:pic>
        <p:nvPicPr>
          <p:cNvPr id="4" name="Picture 3" descr="t_family-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5300" y="2438400"/>
            <a:ext cx="7071358" cy="4419600"/>
          </a:xfrm>
          <a:prstGeom prst="rect">
            <a:avLst/>
          </a:prstGeom>
        </p:spPr>
      </p:pic>
      <p:pic>
        <p:nvPicPr>
          <p:cNvPr id="5" name="Picture 4"/>
          <p:cNvPicPr>
            <a:picLocks noChangeAspect="1"/>
          </p:cNvPicPr>
          <p:nvPr/>
        </p:nvPicPr>
        <p:blipFill>
          <a:blip r:embed="rId3"/>
          <a:stretch>
            <a:fillRect/>
          </a:stretch>
        </p:blipFill>
        <p:spPr>
          <a:xfrm>
            <a:off x="925284" y="1681162"/>
            <a:ext cx="2247900" cy="1257300"/>
          </a:xfrm>
          <a:prstGeom prst="rect">
            <a:avLst/>
          </a:prstGeom>
        </p:spPr>
      </p:pic>
      <p:pic>
        <p:nvPicPr>
          <p:cNvPr id="6" name="Picture 5"/>
          <p:cNvPicPr>
            <a:picLocks noChangeAspect="1"/>
          </p:cNvPicPr>
          <p:nvPr/>
        </p:nvPicPr>
        <p:blipFill>
          <a:blip r:embed="rId4"/>
          <a:stretch>
            <a:fillRect/>
          </a:stretch>
        </p:blipFill>
        <p:spPr>
          <a:xfrm>
            <a:off x="8608058" y="1600200"/>
            <a:ext cx="1498600" cy="1257300"/>
          </a:xfrm>
          <a:prstGeom prst="rect">
            <a:avLst/>
          </a:prstGeom>
        </p:spPr>
      </p:pic>
    </p:spTree>
    <p:extLst>
      <p:ext uri="{BB962C8B-B14F-4D97-AF65-F5344CB8AC3E}">
        <p14:creationId xmlns:p14="http://schemas.microsoft.com/office/powerpoint/2010/main" val="39890860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_dists-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2888" y="1524000"/>
            <a:ext cx="8534400" cy="5334000"/>
          </a:xfrm>
          <a:prstGeom prst="rect">
            <a:avLst/>
          </a:prstGeom>
        </p:spPr>
      </p:pic>
      <p:sp>
        <p:nvSpPr>
          <p:cNvPr id="2" name="Title 1"/>
          <p:cNvSpPr>
            <a:spLocks noGrp="1"/>
          </p:cNvSpPr>
          <p:nvPr>
            <p:ph type="title"/>
          </p:nvPr>
        </p:nvSpPr>
        <p:spPr/>
        <p:txBody>
          <a:bodyPr>
            <a:normAutofit fontScale="90000"/>
          </a:bodyPr>
          <a:lstStyle/>
          <a:p>
            <a:r>
              <a:rPr lang="en-US" dirty="0"/>
              <a:t>If you see squares of normal random variables, </a:t>
            </a:r>
            <a:r>
              <a:rPr lang="en-US" dirty="0" smtClean="0"/>
              <a:t/>
            </a:r>
            <a:br>
              <a:rPr lang="en-US" dirty="0" smtClean="0"/>
            </a:br>
            <a:r>
              <a:rPr lang="en-US" dirty="0" smtClean="0"/>
              <a:t>think chi-squared</a:t>
            </a:r>
            <a:endParaRPr lang="en-US" dirty="0"/>
          </a:p>
        </p:txBody>
      </p:sp>
    </p:spTree>
    <p:extLst>
      <p:ext uri="{BB962C8B-B14F-4D97-AF65-F5344CB8AC3E}">
        <p14:creationId xmlns:p14="http://schemas.microsoft.com/office/powerpoint/2010/main" val="11865381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two chi-squared random variables (i.e., sample variances from a normal distribution), think </a:t>
            </a:r>
            <a:r>
              <a:rPr lang="en-US" sz="2800" i="1" dirty="0"/>
              <a:t>F</a:t>
            </a:r>
            <a:r>
              <a:rPr lang="en-US" sz="2800" dirty="0"/>
              <a:t> distribution</a:t>
            </a:r>
          </a:p>
        </p:txBody>
      </p:sp>
      <p:pic>
        <p:nvPicPr>
          <p:cNvPr id="6" name="Content Placeholder 5" descr="f_dists-1.png"/>
          <p:cNvPicPr>
            <a:picLocks noGrp="1" noChangeAspect="1"/>
          </p:cNvPicPr>
          <p:nvPr>
            <p:ph idx="1"/>
          </p:nvPr>
        </p:nvPicPr>
        <p:blipFill>
          <a:blip r:embed="rId2" cstate="email">
            <a:extLst>
              <a:ext uri="{28A0092B-C50C-407E-A947-70E740481C1C}">
                <a14:useLocalDpi xmlns:a14="http://schemas.microsoft.com/office/drawing/2010/main" val="0"/>
              </a:ext>
            </a:extLst>
          </a:blip>
          <a:srcRect t="2593" b="2593"/>
          <a:stretch>
            <a:fillRect/>
          </a:stretch>
        </p:blipFill>
        <p:spPr/>
      </p:pic>
    </p:spTree>
    <p:extLst>
      <p:ext uri="{BB962C8B-B14F-4D97-AF65-F5344CB8AC3E}">
        <p14:creationId xmlns:p14="http://schemas.microsoft.com/office/powerpoint/2010/main" val="9507819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Done-</a:t>
            </a:r>
            <a:r>
              <a:rPr lang="en-US" dirty="0" err="1" smtClean="0"/>
              <a:t>ish</a:t>
            </a:r>
            <a:r>
              <a:rPr lang="en-US" dirty="0" smtClean="0"/>
              <a:t>…</a:t>
            </a:r>
            <a:endParaRPr lang="en-US" dirty="0"/>
          </a:p>
        </p:txBody>
      </p:sp>
      <p:sp>
        <p:nvSpPr>
          <p:cNvPr id="3" name="Content Placeholder 2"/>
          <p:cNvSpPr>
            <a:spLocks noGrp="1"/>
          </p:cNvSpPr>
          <p:nvPr>
            <p:ph idx="1"/>
          </p:nvPr>
        </p:nvSpPr>
        <p:spPr/>
        <p:txBody>
          <a:bodyPr/>
          <a:lstStyle/>
          <a:p>
            <a:r>
              <a:rPr lang="en-US" dirty="0" smtClean="0"/>
              <a:t>References</a:t>
            </a:r>
          </a:p>
          <a:p>
            <a:pPr lvl="1"/>
            <a:r>
              <a:rPr lang="en-US" dirty="0" smtClean="0"/>
              <a:t>Assumptions!!</a:t>
            </a:r>
          </a:p>
          <a:p>
            <a:pPr lvl="1"/>
            <a:r>
              <a:rPr lang="en-US" dirty="0" smtClean="0"/>
              <a:t>Perfect T-test</a:t>
            </a:r>
            <a:endParaRPr lang="en-US" dirty="0"/>
          </a:p>
          <a:p>
            <a:pPr lvl="1"/>
            <a:endParaRPr lang="en-US" dirty="0" smtClean="0"/>
          </a:p>
        </p:txBody>
      </p:sp>
    </p:spTree>
    <p:extLst>
      <p:ext uri="{BB962C8B-B14F-4D97-AF65-F5344CB8AC3E}">
        <p14:creationId xmlns:p14="http://schemas.microsoft.com/office/powerpoint/2010/main" val="40186251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25562486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4600982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820512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1303947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2964586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 (known or simulated)</a:t>
            </a:r>
          </a:p>
          <a:p>
            <a:pPr marL="457200" indent="-457200">
              <a:buFont typeface="+mj-lt"/>
              <a:buAutoNum type="arabicParenR"/>
            </a:pPr>
            <a:r>
              <a:rPr lang="en-US" dirty="0" smtClean="0"/>
              <a:t>Calculate p-value (or critical 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probability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smtClean="0"/>
              <a:t>Hesterberg</a:t>
            </a:r>
            <a:r>
              <a:rPr lang="en-US" dirty="0" smtClean="0"/>
              <a:t> - permutation:</a:t>
            </a:r>
            <a:endParaRPr lang="en-US" dirty="0"/>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1030240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5849</TotalTime>
  <Words>4189</Words>
  <Application>Microsoft Office PowerPoint</Application>
  <PresentationFormat>Widescreen</PresentationFormat>
  <Paragraphs>589</Paragraphs>
  <Slides>90</Slides>
  <Notes>28</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5"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 and Confidence Intervals</vt:lpstr>
      <vt:lpstr>Remember, statistics…</vt:lpstr>
      <vt:lpstr>General idea for an estimator</vt:lpstr>
      <vt:lpstr>Bootstrapping</vt:lpstr>
      <vt:lpstr>Confidence Intervals</vt:lpstr>
      <vt:lpstr>General idea for hypothesis testing</vt:lpstr>
      <vt:lpstr>General idea for a test statistic</vt:lpstr>
      <vt:lpstr>Therefore…</vt:lpstr>
      <vt:lpstr>Process</vt:lpstr>
      <vt:lpstr>Hypotheses</vt:lpstr>
      <vt:lpstr>The null distribution</vt:lpstr>
      <vt:lpstr>Permutation testing</vt:lpstr>
      <vt:lpstr>Building Intuition – 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 (normal)</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 (normal)</vt:lpstr>
      <vt:lpstr>The alternative hypothesis</vt:lpstr>
      <vt:lpstr>PowerPoint Presentation</vt:lpstr>
      <vt:lpstr>One sample means z-test</vt:lpstr>
      <vt:lpstr>And the sample mean is…</vt:lpstr>
      <vt:lpstr>One-sample z-statistic</vt:lpstr>
      <vt:lpstr>One-sample z-statistic</vt:lpstr>
      <vt:lpstr>One-sample z-statistic </vt:lpstr>
      <vt:lpstr>Z-statistic – Now what? Critical Values</vt:lpstr>
      <vt:lpstr>General idea for a p-value</vt:lpstr>
      <vt:lpstr>“A p-value is a measure of how  embarrassing  the data are to the null hypothesis”</vt:lpstr>
      <vt:lpstr>Cut-offs</vt:lpstr>
      <vt:lpstr>P-value</vt:lpstr>
      <vt:lpstr>Obtaining the p-value for our z-statistic</vt:lpstr>
      <vt:lpstr>Obtaining the p-value for our z-statistic</vt:lpstr>
      <vt:lpstr>Two-tailed p-values more generally… </vt:lpstr>
      <vt:lpstr>When the null hypothesis is true</vt:lpstr>
      <vt:lpstr>PowerPoint Presentation</vt:lpstr>
      <vt:lpstr>PowerPoint Presentation</vt:lpstr>
      <vt:lpstr>PowerPoint Presentation</vt:lpstr>
      <vt:lpstr>One sample means T-test</vt:lpstr>
      <vt:lpstr>PowerPoint Presentation</vt:lpstr>
      <vt:lpstr>Obtaining a test statistic</vt:lpstr>
      <vt:lpstr>Using the sample estimate of the variance</vt:lpstr>
      <vt:lpstr>New distribution family: student’s t</vt:lpstr>
      <vt:lpstr>The t-distributions: PDFs</vt:lpstr>
      <vt:lpstr>The t-distributions</vt:lpstr>
      <vt:lpstr>Red = z, blue = t</vt:lpstr>
      <vt:lpstr>Red = z, blue = t</vt:lpstr>
      <vt:lpstr>Q-Q Plots of rt(100,df)</vt:lpstr>
      <vt:lpstr>One-sample t-test</vt:lpstr>
      <vt:lpstr>One-sample t-test</vt:lpstr>
      <vt:lpstr>One-sample t-test</vt:lpstr>
      <vt:lpstr>What is the p-value for the t statistic?</vt:lpstr>
      <vt:lpstr>What is the p-value for the t statistic?</vt:lpstr>
      <vt:lpstr>One-sample t-test in R</vt:lpstr>
      <vt:lpstr>One-sample t-test in R</vt:lpstr>
      <vt:lpstr>Mansplain it to me…</vt:lpstr>
      <vt:lpstr>Complain about it…</vt:lpstr>
      <vt:lpstr>Family of t-tests</vt:lpstr>
      <vt:lpstr>Confidence Intervals</vt:lpstr>
      <vt:lpstr>Confidence interval for µ</vt:lpstr>
      <vt:lpstr>Calculating 95% CI for µ in R, 𝞼 unknown</vt:lpstr>
      <vt:lpstr>Let’s attempt to summarize…</vt:lpstr>
      <vt:lpstr>Let’s attempt to summarize…</vt:lpstr>
      <vt:lpstr>Let’s attempt to summarize…</vt:lpstr>
      <vt:lpstr>You got it…</vt:lpstr>
      <vt:lpstr>The “Other” Confidence Interval</vt:lpstr>
      <vt:lpstr>Dueling Confidence Intervals - Sneetches</vt:lpstr>
      <vt:lpstr>Hypothesis Tests and Confidence Intervals</vt:lpstr>
      <vt:lpstr>Hypothesis Tests and Confidence Intervals</vt:lpstr>
      <vt:lpstr>Regions of rejection/non-rejection:  What if I observe a sample mean = 106?</vt:lpstr>
      <vt:lpstr>Confidence interval: What if I had hypothesized μ = 100?</vt:lpstr>
      <vt:lpstr>Reject H0…</vt:lpstr>
      <vt:lpstr>Interpreting significance in NHST</vt:lpstr>
      <vt:lpstr>Confidence intervals provide several  advantages over NHST alone</vt:lpstr>
      <vt:lpstr>3 new distributions…</vt:lpstr>
      <vt:lpstr>If you see the ratio of an independent normal random variable to the square-root of a chi-squared, think Student’s t </vt:lpstr>
      <vt:lpstr>If you see squares of normal random variables,  think chi-squared</vt:lpstr>
      <vt:lpstr>If you see the ratio of two chi-squared random variables (i.e., sample variances from a normal distribution), think F distribution</vt:lpstr>
      <vt:lpstr>Done-ish…</vt:lpstr>
      <vt:lpstr>Rationale for one sample T test</vt:lpstr>
      <vt:lpstr>Rationale for one sample T test</vt:lpstr>
      <vt:lpstr>Rationale for one sample T test</vt:lpstr>
      <vt:lpstr>From wikipedia…</vt:lpstr>
      <vt:lpstr>PowerPoint Presentation</vt:lpstr>
      <vt:lpstr>From Chihara &amp; Hesterberg - permutation: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72</cp:revision>
  <dcterms:created xsi:type="dcterms:W3CDTF">2018-09-20T00:34:46Z</dcterms:created>
  <dcterms:modified xsi:type="dcterms:W3CDTF">2018-11-12T17:34:19Z</dcterms:modified>
</cp:coreProperties>
</file>